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5143500" cx="9144000"/>
  <p:notesSz cx="6858000" cy="9144000"/>
  <p:embeddedFontLst>
    <p:embeddedFont>
      <p:font typeface="Ubuntu"/>
      <p:regular r:id="rId50"/>
      <p:bold r:id="rId51"/>
      <p:italic r:id="rId52"/>
      <p:boldItalic r:id="rId53"/>
    </p:embeddedFont>
    <p:embeddedFont>
      <p:font typeface="Roboto"/>
      <p:regular r:id="rId54"/>
      <p:bold r:id="rId55"/>
      <p:italic r:id="rId56"/>
      <p:boldItalic r:id="rId57"/>
    </p:embeddedFont>
    <p:embeddedFont>
      <p:font typeface="Nunit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schemas.openxmlformats.org/officeDocument/2006/relationships/font" Target="fonts/Nunito-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Nunito-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Ubuntu-bold.fntdata"/><Relationship Id="rId50" Type="http://schemas.openxmlformats.org/officeDocument/2006/relationships/font" Target="fonts/Ubuntu-regular.fntdata"/><Relationship Id="rId53" Type="http://schemas.openxmlformats.org/officeDocument/2006/relationships/font" Target="fonts/Ubuntu-boldItalic.fntdata"/><Relationship Id="rId52" Type="http://schemas.openxmlformats.org/officeDocument/2006/relationships/font" Target="fonts/Ubuntu-italic.fntdata"/><Relationship Id="rId11" Type="http://schemas.openxmlformats.org/officeDocument/2006/relationships/slide" Target="slides/slide7.xml"/><Relationship Id="rId55" Type="http://schemas.openxmlformats.org/officeDocument/2006/relationships/font" Target="fonts/Roboto-bold.fntdata"/><Relationship Id="rId10" Type="http://schemas.openxmlformats.org/officeDocument/2006/relationships/slide" Target="slides/slide6.xml"/><Relationship Id="rId54" Type="http://schemas.openxmlformats.org/officeDocument/2006/relationships/font" Target="fonts/Roboto-regular.fntdata"/><Relationship Id="rId13" Type="http://schemas.openxmlformats.org/officeDocument/2006/relationships/slide" Target="slides/slide9.xml"/><Relationship Id="rId57" Type="http://schemas.openxmlformats.org/officeDocument/2006/relationships/font" Target="fonts/Roboto-boldItalic.fntdata"/><Relationship Id="rId12" Type="http://schemas.openxmlformats.org/officeDocument/2006/relationships/slide" Target="slides/slide8.xml"/><Relationship Id="rId56" Type="http://schemas.openxmlformats.org/officeDocument/2006/relationships/font" Target="fonts/Roboto-italic.fntdata"/><Relationship Id="rId15" Type="http://schemas.openxmlformats.org/officeDocument/2006/relationships/slide" Target="slides/slide11.xml"/><Relationship Id="rId59" Type="http://schemas.openxmlformats.org/officeDocument/2006/relationships/font" Target="fonts/Nunito-bold.fntdata"/><Relationship Id="rId14" Type="http://schemas.openxmlformats.org/officeDocument/2006/relationships/slide" Target="slides/slide10.xml"/><Relationship Id="rId58" Type="http://schemas.openxmlformats.org/officeDocument/2006/relationships/font" Target="fonts/Nunito-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6" name="Shape 3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5" name="Shape 3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3" name="Shape 4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Shape 4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3" name="Shape 4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Shape 4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1" name="Shape 4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Shape 4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0" name="Shape 4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Shape 4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9" name="Shape 4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Shape 4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8" name="Shape 4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97" name="Shape 4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Shape 5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9" name="Shape 5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assistance may be active or passive, but is in direct contrast to the affective qualities one would observe if the partner were not in the romantic relationship. Healthy well-functioning relationships where partners feel safe and are securely attached to one another are thought to promote co-regulation, and recent research provides initial empirical support for this supposition. However, co-regulation can also be adverse, in that partners can assist one another in maintaining poor affective states.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hyperlink" Target="https://en.wikipedia.org/wiki/Linear_dynamical_system"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hyperlink" Target="https://en.wikipedia.org/wiki/Mixture_model" TargetMode="External"/><Relationship Id="rId4" Type="http://schemas.openxmlformats.org/officeDocument/2006/relationships/hyperlink" Target="https://en.wikipedia.org/wiki/Probability_density_functio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https://en.wikipedia.org/wiki/Runge%E2%80%93Kutta_method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hyperlink" Target="https://en.wikipedia.org/wiki/Runge%E2%80%93Kutta_method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a:t>MXMNML</a:t>
            </a:r>
            <a:endParaRPr b="1"/>
          </a:p>
        </p:txBody>
      </p:sp>
      <p:sp>
        <p:nvSpPr>
          <p:cNvPr id="56" name="Shape 5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Nunito"/>
                <a:ea typeface="Nunito"/>
                <a:cs typeface="Nunito"/>
                <a:sym typeface="Nunito"/>
              </a:rPr>
              <a:t>FANLI + HAOHAN</a:t>
            </a:r>
            <a:endParaRPr>
              <a:latin typeface="Nunito"/>
              <a:ea typeface="Nunito"/>
              <a:cs typeface="Nunito"/>
              <a:sym typeface="Nunito"/>
            </a:endParaRPr>
          </a:p>
        </p:txBody>
      </p:sp>
      <p:cxnSp>
        <p:nvCxnSpPr>
          <p:cNvPr id="57" name="Shape 57"/>
          <p:cNvCxnSpPr/>
          <p:nvPr/>
        </p:nvCxnSpPr>
        <p:spPr>
          <a:xfrm flipH="1" rot="10800000">
            <a:off x="3119475" y="2680600"/>
            <a:ext cx="2911200" cy="360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Shape 145"/>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6" name="Shape 146"/>
          <p:cNvSpPr/>
          <p:nvPr/>
        </p:nvSpPr>
        <p:spPr>
          <a:xfrm>
            <a:off x="74550"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Shape 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How it works</a:t>
            </a:r>
            <a:endParaRPr/>
          </a:p>
        </p:txBody>
      </p:sp>
      <p:cxnSp>
        <p:nvCxnSpPr>
          <p:cNvPr id="148" name="Shape 148"/>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149" name="Shape 149"/>
          <p:cNvSpPr txBox="1"/>
          <p:nvPr>
            <p:ph type="title"/>
          </p:nvPr>
        </p:nvSpPr>
        <p:spPr>
          <a:xfrm>
            <a:off x="976112" y="2384687"/>
            <a:ext cx="1814100" cy="392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1700">
                <a:solidFill>
                  <a:schemeClr val="dk1"/>
                </a:solidFill>
              </a:rPr>
              <a:t>Step 1</a:t>
            </a:r>
            <a:endParaRPr sz="1700">
              <a:solidFill>
                <a:schemeClr val="dk1"/>
              </a:solidFill>
            </a:endParaRPr>
          </a:p>
        </p:txBody>
      </p:sp>
      <p:sp>
        <p:nvSpPr>
          <p:cNvPr id="150" name="Shape 150"/>
          <p:cNvSpPr txBox="1"/>
          <p:nvPr>
            <p:ph idx="1" type="body"/>
          </p:nvPr>
        </p:nvSpPr>
        <p:spPr>
          <a:xfrm>
            <a:off x="976100" y="2901895"/>
            <a:ext cx="1814100" cy="3516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1400">
                <a:solidFill>
                  <a:schemeClr val="accent5"/>
                </a:solidFill>
                <a:latin typeface="Nunito"/>
                <a:ea typeface="Nunito"/>
                <a:cs typeface="Nunito"/>
                <a:sym typeface="Nunito"/>
              </a:rPr>
              <a:t>Covariation</a:t>
            </a:r>
            <a:r>
              <a:rPr b="1" lang="en" sz="1200">
                <a:solidFill>
                  <a:schemeClr val="accent5"/>
                </a:solidFill>
              </a:rPr>
              <a:t> </a:t>
            </a:r>
            <a:endParaRPr b="1" sz="1200">
              <a:solidFill>
                <a:schemeClr val="accent5"/>
              </a:solidFill>
            </a:endParaRPr>
          </a:p>
        </p:txBody>
      </p:sp>
      <p:cxnSp>
        <p:nvCxnSpPr>
          <p:cNvPr id="151" name="Shape 151"/>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152" name="Shape 152"/>
          <p:cNvSpPr txBox="1"/>
          <p:nvPr>
            <p:ph type="title"/>
          </p:nvPr>
        </p:nvSpPr>
        <p:spPr>
          <a:xfrm>
            <a:off x="3442812" y="2241076"/>
            <a:ext cx="1814100" cy="392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1700">
                <a:solidFill>
                  <a:schemeClr val="dk1"/>
                </a:solidFill>
              </a:rPr>
              <a:t>Step 2</a:t>
            </a:r>
            <a:endParaRPr sz="1700">
              <a:solidFill>
                <a:schemeClr val="dk1"/>
              </a:solidFill>
            </a:endParaRPr>
          </a:p>
        </p:txBody>
      </p:sp>
      <p:sp>
        <p:nvSpPr>
          <p:cNvPr id="153" name="Shape 153"/>
          <p:cNvSpPr txBox="1"/>
          <p:nvPr>
            <p:ph idx="1" type="body"/>
          </p:nvPr>
        </p:nvSpPr>
        <p:spPr>
          <a:xfrm>
            <a:off x="3442800" y="2717700"/>
            <a:ext cx="1814100" cy="392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1400">
                <a:solidFill>
                  <a:schemeClr val="accent5"/>
                </a:solidFill>
                <a:latin typeface="Nunito"/>
                <a:ea typeface="Nunito"/>
                <a:cs typeface="Nunito"/>
                <a:sym typeface="Nunito"/>
              </a:rPr>
              <a:t>Dynamical Systems as Maps</a:t>
            </a:r>
            <a:endParaRPr b="1" sz="1400">
              <a:solidFill>
                <a:schemeClr val="accent5"/>
              </a:solidFill>
              <a:latin typeface="Nunito"/>
              <a:ea typeface="Nunito"/>
              <a:cs typeface="Nunito"/>
              <a:sym typeface="Nunito"/>
            </a:endParaRPr>
          </a:p>
        </p:txBody>
      </p:sp>
      <p:cxnSp>
        <p:nvCxnSpPr>
          <p:cNvPr id="154" name="Shape 154"/>
          <p:cNvCxnSpPr/>
          <p:nvPr/>
        </p:nvCxnSpPr>
        <p:spPr>
          <a:xfrm>
            <a:off x="6457563" y="2053100"/>
            <a:ext cx="0" cy="1038600"/>
          </a:xfrm>
          <a:prstGeom prst="straightConnector1">
            <a:avLst/>
          </a:prstGeom>
          <a:noFill/>
          <a:ln cap="flat" cmpd="sng" w="9525">
            <a:solidFill>
              <a:srgbClr val="B7B7B7"/>
            </a:solidFill>
            <a:prstDash val="solid"/>
            <a:round/>
            <a:headEnd len="med" w="med" type="none"/>
            <a:tailEnd len="med" w="med" type="none"/>
          </a:ln>
        </p:spPr>
      </p:cxnSp>
      <p:sp>
        <p:nvSpPr>
          <p:cNvPr id="155" name="Shape 155"/>
          <p:cNvSpPr txBox="1"/>
          <p:nvPr>
            <p:ph type="title"/>
          </p:nvPr>
        </p:nvSpPr>
        <p:spPr>
          <a:xfrm>
            <a:off x="6504637" y="1929945"/>
            <a:ext cx="1814100" cy="392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1700">
                <a:solidFill>
                  <a:schemeClr val="dk1"/>
                </a:solidFill>
              </a:rPr>
              <a:t>Step 3</a:t>
            </a:r>
            <a:endParaRPr sz="1700">
              <a:solidFill>
                <a:schemeClr val="dk1"/>
              </a:solidFill>
            </a:endParaRPr>
          </a:p>
        </p:txBody>
      </p:sp>
      <p:sp>
        <p:nvSpPr>
          <p:cNvPr id="156" name="Shape 156"/>
          <p:cNvSpPr txBox="1"/>
          <p:nvPr>
            <p:ph idx="1" type="body"/>
          </p:nvPr>
        </p:nvSpPr>
        <p:spPr>
          <a:xfrm>
            <a:off x="6504625" y="2596922"/>
            <a:ext cx="1814100" cy="2016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1400">
                <a:solidFill>
                  <a:schemeClr val="accent5"/>
                </a:solidFill>
                <a:latin typeface="Nunito"/>
                <a:ea typeface="Nunito"/>
                <a:cs typeface="Nunito"/>
                <a:sym typeface="Nunito"/>
              </a:rPr>
              <a:t>Estimating the Map</a:t>
            </a:r>
            <a:endParaRPr b="1" sz="1400">
              <a:solidFill>
                <a:schemeClr val="accent5"/>
              </a:solidFill>
              <a:latin typeface="Nunito"/>
              <a:ea typeface="Nunito"/>
              <a:cs typeface="Nunito"/>
              <a:sym typeface="Nunito"/>
            </a:endParaRPr>
          </a:p>
        </p:txBody>
      </p:sp>
      <p:grpSp>
        <p:nvGrpSpPr>
          <p:cNvPr id="157" name="Shape 157"/>
          <p:cNvGrpSpPr/>
          <p:nvPr/>
        </p:nvGrpSpPr>
        <p:grpSpPr>
          <a:xfrm>
            <a:off x="929030" y="3219673"/>
            <a:ext cx="6993309" cy="1520400"/>
            <a:chOff x="929030" y="3219673"/>
            <a:chExt cx="6993309" cy="1520400"/>
          </a:xfrm>
        </p:grpSpPr>
        <p:cxnSp>
          <p:nvCxnSpPr>
            <p:cNvPr id="158" name="Shape 158"/>
            <p:cNvCxnSpPr>
              <a:stCxn id="159" idx="6"/>
              <a:endCxn id="160" idx="2"/>
            </p:cNvCxnSpPr>
            <p:nvPr/>
          </p:nvCxnSpPr>
          <p:spPr>
            <a:xfrm>
              <a:off x="1537730" y="3979907"/>
              <a:ext cx="4864200" cy="0"/>
            </a:xfrm>
            <a:prstGeom prst="straightConnector1">
              <a:avLst/>
            </a:prstGeom>
            <a:noFill/>
            <a:ln cap="flat" cmpd="sng" w="19050">
              <a:solidFill>
                <a:schemeClr val="dk1"/>
              </a:solidFill>
              <a:prstDash val="dot"/>
              <a:round/>
              <a:headEnd len="med" w="med" type="none"/>
              <a:tailEnd len="med" w="med" type="none"/>
            </a:ln>
          </p:spPr>
        </p:cxnSp>
        <p:sp>
          <p:nvSpPr>
            <p:cNvPr id="159" name="Shape 159"/>
            <p:cNvSpPr/>
            <p:nvPr/>
          </p:nvSpPr>
          <p:spPr>
            <a:xfrm>
              <a:off x="929030" y="3675557"/>
              <a:ext cx="608700" cy="6087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1" name="Shape 161"/>
            <p:cNvSpPr/>
            <p:nvPr/>
          </p:nvSpPr>
          <p:spPr>
            <a:xfrm>
              <a:off x="3421283" y="3431305"/>
              <a:ext cx="1097100" cy="10971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 name="Shape 160"/>
            <p:cNvSpPr/>
            <p:nvPr/>
          </p:nvSpPr>
          <p:spPr>
            <a:xfrm>
              <a:off x="6401939" y="3219673"/>
              <a:ext cx="1520400" cy="15204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cxnSp>
        <p:nvCxnSpPr>
          <p:cNvPr id="162" name="Shape 162"/>
          <p:cNvCxnSpPr/>
          <p:nvPr/>
        </p:nvCxnSpPr>
        <p:spPr>
          <a:xfrm>
            <a:off x="424925" y="996125"/>
            <a:ext cx="1668600" cy="15600"/>
          </a:xfrm>
          <a:prstGeom prst="straightConnector1">
            <a:avLst/>
          </a:prstGeom>
          <a:noFill/>
          <a:ln cap="flat" cmpd="sng" w="28575">
            <a:solidFill>
              <a:schemeClr val="accent5"/>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Shape 167"/>
          <p:cNvPicPr preferRelativeResize="0"/>
          <p:nvPr/>
        </p:nvPicPr>
        <p:blipFill rotWithShape="1">
          <a:blip r:embed="rId3">
            <a:alphaModFix/>
          </a:blip>
          <a:srcRect b="7264" l="0" r="0" t="7264"/>
          <a:stretch/>
        </p:blipFill>
        <p:spPr>
          <a:xfrm>
            <a:off x="58391" y="0"/>
            <a:ext cx="9027225" cy="5143499"/>
          </a:xfrm>
          <a:prstGeom prst="rect">
            <a:avLst/>
          </a:prstGeom>
          <a:noFill/>
          <a:ln>
            <a:noFill/>
          </a:ln>
        </p:spPr>
      </p:pic>
      <p:sp>
        <p:nvSpPr>
          <p:cNvPr id="168" name="Shape 168"/>
          <p:cNvSpPr/>
          <p:nvPr/>
        </p:nvSpPr>
        <p:spPr>
          <a:xfrm>
            <a:off x="-25637" y="45275"/>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9" name="Shape 16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a:t>Latent Change Score (LCS)</a:t>
            </a:r>
            <a:endParaRPr b="1"/>
          </a:p>
        </p:txBody>
      </p:sp>
      <p:sp>
        <p:nvSpPr>
          <p:cNvPr id="170" name="Shape 170"/>
          <p:cNvSpPr txBox="1"/>
          <p:nvPr>
            <p:ph idx="1" type="subTitle"/>
          </p:nvPr>
        </p:nvSpPr>
        <p:spPr>
          <a:xfrm>
            <a:off x="311700" y="29907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Nunito"/>
                <a:ea typeface="Nunito"/>
                <a:cs typeface="Nunito"/>
                <a:sym typeface="Nunito"/>
              </a:rPr>
              <a:t>Structural</a:t>
            </a:r>
            <a:r>
              <a:rPr lang="en">
                <a:latin typeface="Nunito"/>
                <a:ea typeface="Nunito"/>
                <a:cs typeface="Nunito"/>
                <a:sym typeface="Nunito"/>
              </a:rPr>
              <a:t> Equation Modeling </a:t>
            </a:r>
            <a:endParaRPr>
              <a:latin typeface="Nunito"/>
              <a:ea typeface="Nunito"/>
              <a:cs typeface="Nunito"/>
              <a:sym typeface="Nunito"/>
            </a:endParaRPr>
          </a:p>
        </p:txBody>
      </p:sp>
      <p:cxnSp>
        <p:nvCxnSpPr>
          <p:cNvPr id="171" name="Shape 171"/>
          <p:cNvCxnSpPr/>
          <p:nvPr/>
        </p:nvCxnSpPr>
        <p:spPr>
          <a:xfrm flipH="1" rot="10800000">
            <a:off x="3185425" y="2797175"/>
            <a:ext cx="2911200" cy="36000"/>
          </a:xfrm>
          <a:prstGeom prst="straightConnector1">
            <a:avLst/>
          </a:prstGeom>
          <a:noFill/>
          <a:ln cap="flat" cmpd="sng" w="38100">
            <a:solidFill>
              <a:schemeClr val="accent5"/>
            </a:solidFill>
            <a:prstDash val="solid"/>
            <a:round/>
            <a:headEnd len="med" w="med" type="none"/>
            <a:tailEnd len="med" w="med" type="none"/>
          </a:ln>
        </p:spPr>
      </p:cxnSp>
      <p:sp>
        <p:nvSpPr>
          <p:cNvPr id="172" name="Shape 172"/>
          <p:cNvSpPr/>
          <p:nvPr/>
        </p:nvSpPr>
        <p:spPr>
          <a:xfrm>
            <a:off x="-25625"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8" name="Shape 178"/>
          <p:cNvSpPr/>
          <p:nvPr/>
        </p:nvSpPr>
        <p:spPr>
          <a:xfrm>
            <a:off x="24450"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9" name="Shape 179"/>
          <p:cNvSpPr txBox="1"/>
          <p:nvPr>
            <p:ph type="title"/>
          </p:nvPr>
        </p:nvSpPr>
        <p:spPr>
          <a:xfrm>
            <a:off x="312875" y="882425"/>
            <a:ext cx="7191600" cy="450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4200"/>
              <a:t>Definition </a:t>
            </a:r>
            <a:endParaRPr b="1" sz="4200"/>
          </a:p>
          <a:p>
            <a:pPr indent="0" lvl="0" marL="0" rtl="0">
              <a:spcBef>
                <a:spcPts val="1000"/>
              </a:spcBef>
              <a:spcAft>
                <a:spcPts val="1000"/>
              </a:spcAft>
              <a:buNone/>
            </a:pPr>
            <a:r>
              <a:t/>
            </a:r>
            <a:endParaRPr>
              <a:solidFill>
                <a:srgbClr val="D9D9D9"/>
              </a:solidFill>
            </a:endParaRPr>
          </a:p>
        </p:txBody>
      </p:sp>
      <p:sp>
        <p:nvSpPr>
          <p:cNvPr id="180" name="Shape 180"/>
          <p:cNvSpPr txBox="1"/>
          <p:nvPr/>
        </p:nvSpPr>
        <p:spPr>
          <a:xfrm>
            <a:off x="312875" y="1220375"/>
            <a:ext cx="8332200" cy="3923100"/>
          </a:xfrm>
          <a:prstGeom prst="rect">
            <a:avLst/>
          </a:prstGeom>
          <a:noFill/>
          <a:ln>
            <a:noFill/>
          </a:ln>
        </p:spPr>
        <p:txBody>
          <a:bodyPr anchorCtr="0" anchor="t" bIns="91425" lIns="91425" spcFirstLastPara="1" rIns="91425" wrap="square" tIns="91425">
            <a:noAutofit/>
          </a:bodyPr>
          <a:lstStyle/>
          <a:p>
            <a:pPr indent="-317500" lvl="0" marL="457200" rtl="0">
              <a:lnSpc>
                <a:spcPct val="115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Latent Change Score (LCS) Modeling is a method in SEM for estimating a pair of simultaneous difference score equations:</a:t>
            </a:r>
            <a:endParaRPr>
              <a:solidFill>
                <a:srgbClr val="D9D9D9"/>
              </a:solidFill>
              <a:latin typeface="Nunito"/>
              <a:ea typeface="Nunito"/>
              <a:cs typeface="Nunito"/>
              <a:sym typeface="Nunito"/>
            </a:endParaRPr>
          </a:p>
          <a:p>
            <a:pPr indent="0" lvl="0" marL="1828800" rtl="0" algn="l">
              <a:lnSpc>
                <a:spcPct val="115000"/>
              </a:lnSpc>
              <a:spcBef>
                <a:spcPts val="1600"/>
              </a:spcBef>
              <a:spcAft>
                <a:spcPts val="0"/>
              </a:spcAft>
              <a:buNone/>
            </a:pPr>
            <a:r>
              <a:rPr lang="en" sz="1100">
                <a:solidFill>
                  <a:schemeClr val="accent5"/>
                </a:solidFill>
                <a:latin typeface="Nunito"/>
                <a:ea typeface="Nunito"/>
                <a:cs typeface="Nunito"/>
                <a:sym typeface="Nunito"/>
              </a:rPr>
              <a:t>    (BPM Ht+τ − BPM Ht ) = b 0 + b 1 BPM Ht + b 2 BPM Wt + e Ht</a:t>
            </a:r>
            <a:endParaRPr sz="1100">
              <a:solidFill>
                <a:schemeClr val="accent5"/>
              </a:solidFill>
              <a:latin typeface="Nunito"/>
              <a:ea typeface="Nunito"/>
              <a:cs typeface="Nunito"/>
              <a:sym typeface="Nunito"/>
            </a:endParaRPr>
          </a:p>
          <a:p>
            <a:pPr indent="0" lvl="0" marL="0" rtl="0" algn="ctr">
              <a:lnSpc>
                <a:spcPct val="115000"/>
              </a:lnSpc>
              <a:spcBef>
                <a:spcPts val="1600"/>
              </a:spcBef>
              <a:spcAft>
                <a:spcPts val="0"/>
              </a:spcAft>
              <a:buNone/>
            </a:pPr>
            <a:r>
              <a:rPr lang="en" sz="1100">
                <a:solidFill>
                  <a:schemeClr val="accent5"/>
                </a:solidFill>
                <a:latin typeface="Nunito"/>
                <a:ea typeface="Nunito"/>
                <a:cs typeface="Nunito"/>
                <a:sym typeface="Nunito"/>
              </a:rPr>
              <a:t>(BPM Wt+ τ − BPM Wt ) = b 3 + b 4 BPM Ht + b 5 BPM Wt + e Wt</a:t>
            </a:r>
            <a:endParaRPr>
              <a:solidFill>
                <a:schemeClr val="accent5"/>
              </a:solidFill>
              <a:latin typeface="Nunito"/>
              <a:ea typeface="Nunito"/>
              <a:cs typeface="Nunito"/>
              <a:sym typeface="Nunito"/>
            </a:endParaRPr>
          </a:p>
          <a:p>
            <a:pPr indent="-317500" lvl="0" marL="457200" rtl="0">
              <a:lnSpc>
                <a:spcPct val="115000"/>
              </a:lnSpc>
              <a:spcBef>
                <a:spcPts val="1600"/>
              </a:spcBef>
              <a:spcAft>
                <a:spcPts val="0"/>
              </a:spcAft>
              <a:buClr>
                <a:srgbClr val="D9D9D9"/>
              </a:buClr>
              <a:buSzPts val="1400"/>
              <a:buFont typeface="Nunito"/>
              <a:buChar char="●"/>
            </a:pPr>
            <a:r>
              <a:rPr lang="en">
                <a:solidFill>
                  <a:srgbClr val="D9D9D9"/>
                </a:solidFill>
                <a:latin typeface="Nunito"/>
                <a:ea typeface="Nunito"/>
                <a:cs typeface="Nunito"/>
                <a:sym typeface="Nunito"/>
              </a:rPr>
              <a:t>LCS consists of a series of dummy latent variables with constraints parameters so that all is estimated are the parameters that correspond to the previous first-order difference equation.</a:t>
            </a:r>
            <a:endParaRPr>
              <a:solidFill>
                <a:srgbClr val="D9D9D9"/>
              </a:solidFill>
              <a:latin typeface="Nunito"/>
              <a:ea typeface="Nunito"/>
              <a:cs typeface="Nunito"/>
              <a:sym typeface="Nunito"/>
            </a:endParaRPr>
          </a:p>
          <a:p>
            <a:pPr indent="0" lvl="0" marL="0" rtl="0">
              <a:lnSpc>
                <a:spcPct val="115000"/>
              </a:lnSpc>
              <a:spcBef>
                <a:spcPts val="1600"/>
              </a:spcBef>
              <a:spcAft>
                <a:spcPts val="0"/>
              </a:spcAft>
              <a:buNone/>
            </a:pPr>
            <a:r>
              <a:t/>
            </a:r>
            <a:endParaRPr sz="600">
              <a:solidFill>
                <a:srgbClr val="D9D9D9"/>
              </a:solidFill>
              <a:latin typeface="Nunito"/>
              <a:ea typeface="Nunito"/>
              <a:cs typeface="Nunito"/>
              <a:sym typeface="Nunito"/>
            </a:endParaRPr>
          </a:p>
          <a:p>
            <a:pPr indent="-317500" lvl="0" marL="457200" rtl="0">
              <a:lnSpc>
                <a:spcPct val="115000"/>
              </a:lnSpc>
              <a:spcBef>
                <a:spcPts val="1600"/>
              </a:spcBef>
              <a:spcAft>
                <a:spcPts val="0"/>
              </a:spcAft>
              <a:buClr>
                <a:srgbClr val="D9D9D9"/>
              </a:buClr>
              <a:buSzPts val="1400"/>
              <a:buFont typeface="Nunito"/>
              <a:buChar char="●"/>
            </a:pPr>
            <a:r>
              <a:rPr lang="en">
                <a:solidFill>
                  <a:srgbClr val="D9D9D9"/>
                </a:solidFill>
                <a:latin typeface="Nunito"/>
                <a:ea typeface="Nunito"/>
                <a:cs typeface="Nunito"/>
                <a:sym typeface="Nunito"/>
              </a:rPr>
              <a:t>LCS constraints these parameters and then uses a latent variable to capture the residual, representing a discrete change. </a:t>
            </a:r>
            <a:endParaRPr>
              <a:solidFill>
                <a:srgbClr val="D9D9D9"/>
              </a:solidFill>
              <a:latin typeface="Nunito"/>
              <a:ea typeface="Nunito"/>
              <a:cs typeface="Nunito"/>
              <a:sym typeface="Nunito"/>
            </a:endParaRPr>
          </a:p>
        </p:txBody>
      </p:sp>
      <p:cxnSp>
        <p:nvCxnSpPr>
          <p:cNvPr id="181" name="Shape 181"/>
          <p:cNvCxnSpPr/>
          <p:nvPr/>
        </p:nvCxnSpPr>
        <p:spPr>
          <a:xfrm flipH="1" rot="10800000">
            <a:off x="485450" y="964850"/>
            <a:ext cx="1590300" cy="18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Shape 187"/>
          <p:cNvSpPr/>
          <p:nvPr/>
        </p:nvSpPr>
        <p:spPr>
          <a:xfrm>
            <a:off x="24450"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txBox="1"/>
          <p:nvPr>
            <p:ph type="title"/>
          </p:nvPr>
        </p:nvSpPr>
        <p:spPr>
          <a:xfrm>
            <a:off x="312875" y="882425"/>
            <a:ext cx="7191600" cy="450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4200"/>
              <a:t>Application</a:t>
            </a:r>
            <a:r>
              <a:rPr b="1" lang="en" sz="4200"/>
              <a:t> </a:t>
            </a:r>
            <a:endParaRPr b="1" sz="4200"/>
          </a:p>
          <a:p>
            <a:pPr indent="0" lvl="0" marL="0" rtl="0">
              <a:spcBef>
                <a:spcPts val="1000"/>
              </a:spcBef>
              <a:spcAft>
                <a:spcPts val="1000"/>
              </a:spcAft>
              <a:buNone/>
            </a:pPr>
            <a:r>
              <a:t/>
            </a:r>
            <a:endParaRPr>
              <a:solidFill>
                <a:srgbClr val="D9D9D9"/>
              </a:solidFill>
            </a:endParaRPr>
          </a:p>
        </p:txBody>
      </p:sp>
      <p:sp>
        <p:nvSpPr>
          <p:cNvPr id="189" name="Shape 189"/>
          <p:cNvSpPr txBox="1"/>
          <p:nvPr/>
        </p:nvSpPr>
        <p:spPr>
          <a:xfrm>
            <a:off x="312875" y="1220375"/>
            <a:ext cx="8332200" cy="3923100"/>
          </a:xfrm>
          <a:prstGeom prst="rect">
            <a:avLst/>
          </a:prstGeom>
          <a:noFill/>
          <a:ln>
            <a:noFill/>
          </a:ln>
        </p:spPr>
        <p:txBody>
          <a:bodyPr anchorCtr="0" anchor="t" bIns="91425" lIns="91425" spcFirstLastPara="1" rIns="91425" wrap="square" tIns="91425">
            <a:noAutofit/>
          </a:bodyPr>
          <a:lstStyle/>
          <a:p>
            <a:pPr indent="-317500" lvl="0" marL="457200" rtl="0">
              <a:lnSpc>
                <a:spcPct val="115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To convert LCS into a time series approach, one must structure the data into what has been called Toeplitz (time delay data structure).</a:t>
            </a:r>
            <a:endParaRPr>
              <a:solidFill>
                <a:srgbClr val="D9D9D9"/>
              </a:solidFill>
              <a:latin typeface="Nunito"/>
              <a:ea typeface="Nunito"/>
              <a:cs typeface="Nunito"/>
              <a:sym typeface="Nunito"/>
            </a:endParaRPr>
          </a:p>
          <a:p>
            <a:pPr indent="0" lvl="0" marL="0" rtl="0">
              <a:lnSpc>
                <a:spcPct val="115000"/>
              </a:lnSpc>
              <a:spcBef>
                <a:spcPts val="1600"/>
              </a:spcBef>
              <a:spcAft>
                <a:spcPts val="0"/>
              </a:spcAft>
              <a:buNone/>
            </a:pPr>
            <a:r>
              <a:t/>
            </a:r>
            <a:endParaRPr>
              <a:solidFill>
                <a:srgbClr val="D9D9D9"/>
              </a:solidFill>
              <a:latin typeface="Nunito"/>
              <a:ea typeface="Nunito"/>
              <a:cs typeface="Nunito"/>
              <a:sym typeface="Nunito"/>
            </a:endParaRPr>
          </a:p>
          <a:p>
            <a:pPr indent="0" lvl="0" marL="0" rtl="0">
              <a:lnSpc>
                <a:spcPct val="115000"/>
              </a:lnSpc>
              <a:spcBef>
                <a:spcPts val="1600"/>
              </a:spcBef>
              <a:spcAft>
                <a:spcPts val="0"/>
              </a:spcAft>
              <a:buNone/>
            </a:pPr>
            <a:r>
              <a:t/>
            </a:r>
            <a:endParaRPr>
              <a:solidFill>
                <a:srgbClr val="D9D9D9"/>
              </a:solidFill>
              <a:latin typeface="Nunito"/>
              <a:ea typeface="Nunito"/>
              <a:cs typeface="Nunito"/>
              <a:sym typeface="Nunito"/>
            </a:endParaRPr>
          </a:p>
          <a:p>
            <a:pPr indent="-317500" lvl="0" marL="457200" rtl="0">
              <a:lnSpc>
                <a:spcPct val="115000"/>
              </a:lnSpc>
              <a:spcBef>
                <a:spcPts val="1600"/>
              </a:spcBef>
              <a:spcAft>
                <a:spcPts val="0"/>
              </a:spcAft>
              <a:buClr>
                <a:srgbClr val="D9D9D9"/>
              </a:buClr>
              <a:buSzPts val="1400"/>
              <a:buFont typeface="Nunito"/>
              <a:buChar char="●"/>
            </a:pPr>
            <a:r>
              <a:rPr lang="en">
                <a:solidFill>
                  <a:srgbClr val="D9D9D9"/>
                </a:solidFill>
                <a:latin typeface="Nunito"/>
                <a:ea typeface="Nunito"/>
                <a:cs typeface="Nunito"/>
                <a:sym typeface="Nunito"/>
              </a:rPr>
              <a:t>To smooth the data, one need merely create additional lead and lag variables using the same value of τ and extend the model equating like parameters over time.</a:t>
            </a:r>
            <a:endParaRPr sz="600">
              <a:solidFill>
                <a:srgbClr val="D9D9D9"/>
              </a:solidFill>
              <a:latin typeface="Nunito"/>
              <a:ea typeface="Nunito"/>
              <a:cs typeface="Nunito"/>
              <a:sym typeface="Nunito"/>
            </a:endParaRPr>
          </a:p>
          <a:p>
            <a:pPr indent="-342900" lvl="0" marL="457200" rtl="0">
              <a:lnSpc>
                <a:spcPct val="115000"/>
              </a:lnSpc>
              <a:spcBef>
                <a:spcPts val="0"/>
              </a:spcBef>
              <a:spcAft>
                <a:spcPts val="0"/>
              </a:spcAft>
              <a:buClr>
                <a:srgbClr val="D9D9D9"/>
              </a:buClr>
              <a:buSzPts val="1800"/>
              <a:buFont typeface="Nunito"/>
              <a:buChar char="●"/>
            </a:pPr>
            <a:r>
              <a:rPr lang="en">
                <a:solidFill>
                  <a:srgbClr val="D9D9D9"/>
                </a:solidFill>
                <a:latin typeface="Nunito"/>
                <a:ea typeface="Nunito"/>
                <a:cs typeface="Nunito"/>
                <a:sym typeface="Nunito"/>
              </a:rPr>
              <a:t>Previous difference models are known as a</a:t>
            </a:r>
            <a:r>
              <a:rPr lang="en" u="sng">
                <a:solidFill>
                  <a:schemeClr val="hlink"/>
                </a:solidFill>
                <a:latin typeface="Nunito"/>
                <a:ea typeface="Nunito"/>
                <a:cs typeface="Nunito"/>
                <a:sym typeface="Nunito"/>
                <a:hlinkClick r:id="rId3"/>
              </a:rPr>
              <a:t> linear dynamic model</a:t>
            </a:r>
            <a:r>
              <a:rPr lang="en">
                <a:solidFill>
                  <a:srgbClr val="D9D9D9"/>
                </a:solidFill>
                <a:latin typeface="Nunito"/>
                <a:ea typeface="Nunito"/>
                <a:cs typeface="Nunito"/>
                <a:sym typeface="Nunito"/>
              </a:rPr>
              <a:t>. The equations are only capable of capturing a single topographical feature, however, the PDF implies that there could be several topographical features in the data, different locations of data density.</a:t>
            </a:r>
            <a:endParaRPr>
              <a:solidFill>
                <a:srgbClr val="D9D9D9"/>
              </a:solidFill>
              <a:latin typeface="Nunito"/>
              <a:ea typeface="Nunito"/>
              <a:cs typeface="Nunito"/>
              <a:sym typeface="Nunito"/>
            </a:endParaRPr>
          </a:p>
          <a:p>
            <a:pPr indent="-342900" lvl="0" marL="457200" rtl="0">
              <a:lnSpc>
                <a:spcPct val="115000"/>
              </a:lnSpc>
              <a:spcBef>
                <a:spcPts val="0"/>
              </a:spcBef>
              <a:spcAft>
                <a:spcPts val="0"/>
              </a:spcAft>
              <a:buClr>
                <a:srgbClr val="D9D9D9"/>
              </a:buClr>
              <a:buSzPts val="1800"/>
              <a:buFont typeface="Nunito"/>
              <a:buChar char="●"/>
            </a:pPr>
            <a:r>
              <a:rPr lang="en">
                <a:solidFill>
                  <a:srgbClr val="D9D9D9"/>
                </a:solidFill>
                <a:latin typeface="Nunito"/>
                <a:ea typeface="Nunito"/>
                <a:cs typeface="Nunito"/>
                <a:sym typeface="Nunito"/>
              </a:rPr>
              <a:t> To capture more than 1 topographical feature or changing topographical features, one must instead use nonlinear equation forms.  (i.e. including polynomials and interactions)</a:t>
            </a:r>
            <a:endParaRPr>
              <a:solidFill>
                <a:srgbClr val="D9D9D9"/>
              </a:solidFill>
              <a:latin typeface="Nunito"/>
              <a:ea typeface="Nunito"/>
              <a:cs typeface="Nunito"/>
              <a:sym typeface="Nunito"/>
            </a:endParaRPr>
          </a:p>
        </p:txBody>
      </p:sp>
      <p:cxnSp>
        <p:nvCxnSpPr>
          <p:cNvPr id="190" name="Shape 190"/>
          <p:cNvCxnSpPr/>
          <p:nvPr/>
        </p:nvCxnSpPr>
        <p:spPr>
          <a:xfrm flipH="1" rot="10800000">
            <a:off x="402850" y="1029125"/>
            <a:ext cx="2011200" cy="12600"/>
          </a:xfrm>
          <a:prstGeom prst="straightConnector1">
            <a:avLst/>
          </a:prstGeom>
          <a:noFill/>
          <a:ln cap="flat" cmpd="sng" w="38100">
            <a:solidFill>
              <a:schemeClr val="accent5"/>
            </a:solidFill>
            <a:prstDash val="solid"/>
            <a:round/>
            <a:headEnd len="med" w="med" type="none"/>
            <a:tailEnd len="med" w="med" type="none"/>
          </a:ln>
        </p:spPr>
      </p:cxnSp>
      <p:pic>
        <p:nvPicPr>
          <p:cNvPr id="191" name="Shape 191"/>
          <p:cNvPicPr preferRelativeResize="0"/>
          <p:nvPr/>
        </p:nvPicPr>
        <p:blipFill>
          <a:blip r:embed="rId4">
            <a:alphaModFix amt="84000"/>
          </a:blip>
          <a:stretch>
            <a:fillRect/>
          </a:stretch>
        </p:blipFill>
        <p:spPr>
          <a:xfrm>
            <a:off x="2712075" y="1914900"/>
            <a:ext cx="3533775" cy="819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id="196" name="Shape 196"/>
          <p:cNvPicPr preferRelativeResize="0"/>
          <p:nvPr/>
        </p:nvPicPr>
        <p:blipFill rotWithShape="1">
          <a:blip r:embed="rId3">
            <a:alphaModFix/>
          </a:blip>
          <a:srcRect b="0" l="641" r="631" t="0"/>
          <a:stretch/>
        </p:blipFill>
        <p:spPr>
          <a:xfrm>
            <a:off x="58391" y="0"/>
            <a:ext cx="9027223" cy="5143503"/>
          </a:xfrm>
          <a:prstGeom prst="rect">
            <a:avLst/>
          </a:prstGeom>
          <a:noFill/>
          <a:ln>
            <a:noFill/>
          </a:ln>
        </p:spPr>
      </p:pic>
      <p:sp>
        <p:nvSpPr>
          <p:cNvPr id="197" name="Shape 197"/>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Shape 198"/>
          <p:cNvSpPr/>
          <p:nvPr/>
        </p:nvSpPr>
        <p:spPr>
          <a:xfrm>
            <a:off x="24463"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9" name="Shape 19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a:t>Mixture Modeling</a:t>
            </a:r>
            <a:endParaRPr b="1"/>
          </a:p>
        </p:txBody>
      </p:sp>
      <p:sp>
        <p:nvSpPr>
          <p:cNvPr id="200" name="Shape 200"/>
          <p:cNvSpPr txBox="1"/>
          <p:nvPr>
            <p:ph idx="1" type="subTitle"/>
          </p:nvPr>
        </p:nvSpPr>
        <p:spPr>
          <a:xfrm>
            <a:off x="311700" y="29907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Nunito"/>
                <a:ea typeface="Nunito"/>
                <a:cs typeface="Nunito"/>
                <a:sym typeface="Nunito"/>
              </a:rPr>
              <a:t>Nonlinear Dynamic Modeling</a:t>
            </a:r>
            <a:endParaRPr>
              <a:latin typeface="Nunito"/>
              <a:ea typeface="Nunito"/>
              <a:cs typeface="Nunito"/>
              <a:sym typeface="Nunito"/>
            </a:endParaRPr>
          </a:p>
        </p:txBody>
      </p:sp>
      <p:cxnSp>
        <p:nvCxnSpPr>
          <p:cNvPr id="201" name="Shape 201"/>
          <p:cNvCxnSpPr/>
          <p:nvPr/>
        </p:nvCxnSpPr>
        <p:spPr>
          <a:xfrm flipH="1" rot="10800000">
            <a:off x="3185425" y="2797175"/>
            <a:ext cx="2911200" cy="360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p:cNvSpPr/>
          <p:nvPr/>
        </p:nvSpPr>
        <p:spPr>
          <a:xfrm>
            <a:off x="24450"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8" name="Shape 208"/>
          <p:cNvSpPr txBox="1"/>
          <p:nvPr>
            <p:ph type="title"/>
          </p:nvPr>
        </p:nvSpPr>
        <p:spPr>
          <a:xfrm>
            <a:off x="312875" y="882425"/>
            <a:ext cx="7191600" cy="450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4200"/>
              <a:t>Definition </a:t>
            </a:r>
            <a:endParaRPr b="1" sz="4200"/>
          </a:p>
          <a:p>
            <a:pPr indent="0" lvl="0" marL="0" rtl="0">
              <a:spcBef>
                <a:spcPts val="1000"/>
              </a:spcBef>
              <a:spcAft>
                <a:spcPts val="1000"/>
              </a:spcAft>
              <a:buNone/>
            </a:pPr>
            <a:r>
              <a:t/>
            </a:r>
            <a:endParaRPr>
              <a:solidFill>
                <a:srgbClr val="D9D9D9"/>
              </a:solidFill>
            </a:endParaRPr>
          </a:p>
        </p:txBody>
      </p:sp>
      <p:sp>
        <p:nvSpPr>
          <p:cNvPr id="209" name="Shape 209"/>
          <p:cNvSpPr txBox="1"/>
          <p:nvPr/>
        </p:nvSpPr>
        <p:spPr>
          <a:xfrm>
            <a:off x="312875" y="1191300"/>
            <a:ext cx="8332200" cy="3923100"/>
          </a:xfrm>
          <a:prstGeom prst="rect">
            <a:avLst/>
          </a:prstGeom>
          <a:noFill/>
          <a:ln>
            <a:noFill/>
          </a:ln>
        </p:spPr>
        <p:txBody>
          <a:bodyPr anchorCtr="0" anchor="t" bIns="91425" lIns="91425" spcFirstLastPara="1" rIns="91425" wrap="square" tIns="91425">
            <a:noAutofit/>
          </a:bodyPr>
          <a:lstStyle/>
          <a:p>
            <a:pPr indent="-317500" lvl="0" marL="457200" rtl="0">
              <a:lnSpc>
                <a:spcPct val="115000"/>
              </a:lnSpc>
              <a:spcBef>
                <a:spcPts val="0"/>
              </a:spcBef>
              <a:spcAft>
                <a:spcPts val="0"/>
              </a:spcAft>
              <a:buClr>
                <a:srgbClr val="D9D9D9"/>
              </a:buClr>
              <a:buSzPts val="1400"/>
              <a:buFont typeface="Nunito"/>
              <a:buChar char="●"/>
            </a:pPr>
            <a:r>
              <a:rPr lang="en" u="sng">
                <a:solidFill>
                  <a:schemeClr val="hlink"/>
                </a:solidFill>
                <a:latin typeface="Nunito"/>
                <a:ea typeface="Nunito"/>
                <a:cs typeface="Nunito"/>
                <a:sym typeface="Nunito"/>
                <a:hlinkClick r:id="rId3"/>
              </a:rPr>
              <a:t>Mixture modeling</a:t>
            </a:r>
            <a:r>
              <a:rPr lang="en">
                <a:solidFill>
                  <a:srgbClr val="D9D9D9"/>
                </a:solidFill>
                <a:latin typeface="Nunito"/>
                <a:ea typeface="Nunito"/>
                <a:cs typeface="Nunito"/>
                <a:sym typeface="Nunito"/>
              </a:rPr>
              <a:t> is an analytical procedure where the</a:t>
            </a:r>
            <a:r>
              <a:rPr lang="en" u="sng">
                <a:solidFill>
                  <a:schemeClr val="hlink"/>
                </a:solidFill>
                <a:latin typeface="Nunito"/>
                <a:ea typeface="Nunito"/>
                <a:cs typeface="Nunito"/>
                <a:sym typeface="Nunito"/>
                <a:hlinkClick r:id="rId4"/>
              </a:rPr>
              <a:t> Probability Density Function (PDF) </a:t>
            </a:r>
            <a:r>
              <a:rPr lang="en">
                <a:solidFill>
                  <a:srgbClr val="D9D9D9"/>
                </a:solidFill>
                <a:latin typeface="Nunito"/>
                <a:ea typeface="Nunito"/>
                <a:cs typeface="Nunito"/>
                <a:sym typeface="Nunito"/>
              </a:rPr>
              <a:t>is estimated as the cumulative function of a series of equations. In turn, we will estimate a series of equations, where the set of equations as a whole, weighted by their commonality, reproduce the entire PDF.</a:t>
            </a:r>
            <a:endParaRPr>
              <a:solidFill>
                <a:srgbClr val="D9D9D9"/>
              </a:solidFill>
              <a:latin typeface="Nunito"/>
              <a:ea typeface="Nunito"/>
              <a:cs typeface="Nunito"/>
              <a:sym typeface="Nunito"/>
            </a:endParaRPr>
          </a:p>
          <a:p>
            <a:pPr indent="0" lvl="0" marL="0" rtl="0">
              <a:lnSpc>
                <a:spcPct val="115000"/>
              </a:lnSpc>
              <a:spcBef>
                <a:spcPts val="1600"/>
              </a:spcBef>
              <a:spcAft>
                <a:spcPts val="0"/>
              </a:spcAft>
              <a:buNone/>
            </a:pPr>
            <a:r>
              <a:t/>
            </a:r>
            <a:endParaRPr sz="600">
              <a:solidFill>
                <a:srgbClr val="D9D9D9"/>
              </a:solidFill>
              <a:latin typeface="Nunito"/>
              <a:ea typeface="Nunito"/>
              <a:cs typeface="Nunito"/>
              <a:sym typeface="Nunito"/>
            </a:endParaRPr>
          </a:p>
          <a:p>
            <a:pPr indent="-317500" lvl="0" marL="457200" rtl="0">
              <a:lnSpc>
                <a:spcPct val="115000"/>
              </a:lnSpc>
              <a:spcBef>
                <a:spcPts val="1600"/>
              </a:spcBef>
              <a:spcAft>
                <a:spcPts val="0"/>
              </a:spcAft>
              <a:buClr>
                <a:srgbClr val="D9D9D9"/>
              </a:buClr>
              <a:buSzPts val="1400"/>
              <a:buFont typeface="Nunito"/>
              <a:buChar char="●"/>
            </a:pPr>
            <a:r>
              <a:rPr lang="en">
                <a:solidFill>
                  <a:srgbClr val="D9D9D9"/>
                </a:solidFill>
                <a:latin typeface="Nunito"/>
                <a:ea typeface="Nunito"/>
                <a:cs typeface="Nunito"/>
                <a:sym typeface="Nunito"/>
              </a:rPr>
              <a:t>Bauer criticized mixture modeling as only really being able to reconstruct the PDF, and therefore being based on flawed assumptions for common statistical goals.</a:t>
            </a:r>
            <a:endParaRPr>
              <a:solidFill>
                <a:srgbClr val="D9D9D9"/>
              </a:solidFill>
              <a:latin typeface="Nunito"/>
              <a:ea typeface="Nunito"/>
              <a:cs typeface="Nunito"/>
              <a:sym typeface="Nunito"/>
            </a:endParaRPr>
          </a:p>
          <a:p>
            <a:pPr indent="0" lvl="0" marL="0" rtl="0">
              <a:lnSpc>
                <a:spcPct val="115000"/>
              </a:lnSpc>
              <a:spcBef>
                <a:spcPts val="1600"/>
              </a:spcBef>
              <a:spcAft>
                <a:spcPts val="0"/>
              </a:spcAft>
              <a:buNone/>
            </a:pPr>
            <a:r>
              <a:t/>
            </a:r>
            <a:endParaRPr sz="600">
              <a:solidFill>
                <a:srgbClr val="D9D9D9"/>
              </a:solidFill>
              <a:latin typeface="Nunito"/>
              <a:ea typeface="Nunito"/>
              <a:cs typeface="Nunito"/>
              <a:sym typeface="Nunito"/>
            </a:endParaRPr>
          </a:p>
          <a:p>
            <a:pPr indent="-317500" lvl="0" marL="457200" rtl="0">
              <a:lnSpc>
                <a:spcPct val="115000"/>
              </a:lnSpc>
              <a:spcBef>
                <a:spcPts val="1600"/>
              </a:spcBef>
              <a:spcAft>
                <a:spcPts val="0"/>
              </a:spcAft>
              <a:buClr>
                <a:srgbClr val="D9D9D9"/>
              </a:buClr>
              <a:buSzPts val="1400"/>
              <a:buFont typeface="Nunito"/>
              <a:buChar char="●"/>
            </a:pPr>
            <a:r>
              <a:rPr lang="en">
                <a:solidFill>
                  <a:srgbClr val="D9D9D9"/>
                </a:solidFill>
                <a:latin typeface="Nunito"/>
                <a:ea typeface="Nunito"/>
                <a:cs typeface="Nunito"/>
                <a:sym typeface="Nunito"/>
              </a:rPr>
              <a:t>Given the relationship between the PDF, the phase portrait, and the change equations we are utilizing, this criticism is a strength here, in that the approach specifically focuses on the topographical features of the data. </a:t>
            </a:r>
            <a:endParaRPr>
              <a:solidFill>
                <a:srgbClr val="D9D9D9"/>
              </a:solidFill>
              <a:latin typeface="Nunito"/>
              <a:ea typeface="Nunito"/>
              <a:cs typeface="Nunito"/>
              <a:sym typeface="Nunito"/>
            </a:endParaRPr>
          </a:p>
          <a:p>
            <a:pPr indent="0" lvl="0" marL="0" rtl="0">
              <a:lnSpc>
                <a:spcPct val="115000"/>
              </a:lnSpc>
              <a:spcBef>
                <a:spcPts val="1600"/>
              </a:spcBef>
              <a:spcAft>
                <a:spcPts val="0"/>
              </a:spcAft>
              <a:buNone/>
            </a:pPr>
            <a:r>
              <a:t/>
            </a:r>
            <a:endParaRPr sz="600">
              <a:solidFill>
                <a:srgbClr val="D9D9D9"/>
              </a:solidFill>
              <a:latin typeface="Nunito"/>
              <a:ea typeface="Nunito"/>
              <a:cs typeface="Nunito"/>
              <a:sym typeface="Nunito"/>
            </a:endParaRPr>
          </a:p>
          <a:p>
            <a:pPr indent="0" lvl="0" marL="0" rtl="0">
              <a:lnSpc>
                <a:spcPct val="115000"/>
              </a:lnSpc>
              <a:spcBef>
                <a:spcPts val="1600"/>
              </a:spcBef>
              <a:spcAft>
                <a:spcPts val="1600"/>
              </a:spcAft>
              <a:buNone/>
            </a:pPr>
            <a:r>
              <a:t/>
            </a:r>
            <a:endParaRPr>
              <a:solidFill>
                <a:srgbClr val="D9D9D9"/>
              </a:solidFill>
              <a:latin typeface="Nunito"/>
              <a:ea typeface="Nunito"/>
              <a:cs typeface="Nunito"/>
              <a:sym typeface="Nunito"/>
            </a:endParaRPr>
          </a:p>
        </p:txBody>
      </p:sp>
      <p:cxnSp>
        <p:nvCxnSpPr>
          <p:cNvPr id="210" name="Shape 210"/>
          <p:cNvCxnSpPr/>
          <p:nvPr/>
        </p:nvCxnSpPr>
        <p:spPr>
          <a:xfrm flipH="1" rot="10800000">
            <a:off x="485450" y="964850"/>
            <a:ext cx="1590300" cy="18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6" name="Shape 216"/>
          <p:cNvSpPr/>
          <p:nvPr/>
        </p:nvSpPr>
        <p:spPr>
          <a:xfrm>
            <a:off x="24450"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7" name="Shape 217"/>
          <p:cNvSpPr txBox="1"/>
          <p:nvPr>
            <p:ph type="title"/>
          </p:nvPr>
        </p:nvSpPr>
        <p:spPr>
          <a:xfrm>
            <a:off x="312875" y="882425"/>
            <a:ext cx="7191600" cy="450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4200"/>
              <a:t>Application </a:t>
            </a:r>
            <a:endParaRPr b="1" sz="4200"/>
          </a:p>
          <a:p>
            <a:pPr indent="0" lvl="0" marL="0" rtl="0">
              <a:spcBef>
                <a:spcPts val="1000"/>
              </a:spcBef>
              <a:spcAft>
                <a:spcPts val="1000"/>
              </a:spcAft>
              <a:buNone/>
            </a:pPr>
            <a:r>
              <a:t/>
            </a:r>
            <a:endParaRPr>
              <a:solidFill>
                <a:srgbClr val="D9D9D9"/>
              </a:solidFill>
            </a:endParaRPr>
          </a:p>
        </p:txBody>
      </p:sp>
      <p:sp>
        <p:nvSpPr>
          <p:cNvPr id="218" name="Shape 218"/>
          <p:cNvSpPr txBox="1"/>
          <p:nvPr/>
        </p:nvSpPr>
        <p:spPr>
          <a:xfrm>
            <a:off x="312875" y="1220375"/>
            <a:ext cx="8332200" cy="3923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rgbClr val="EFEFEF"/>
                </a:solidFill>
                <a:latin typeface="Nunito"/>
                <a:ea typeface="Nunito"/>
                <a:cs typeface="Nunito"/>
                <a:sym typeface="Nunito"/>
              </a:rPr>
              <a:t>Mixture modeling can be used as an exploratory or confirmatory technique. </a:t>
            </a:r>
            <a:endParaRPr sz="1800">
              <a:solidFill>
                <a:srgbClr val="EFEFEF"/>
              </a:solidFill>
              <a:latin typeface="Nunito"/>
              <a:ea typeface="Nunito"/>
              <a:cs typeface="Nunito"/>
              <a:sym typeface="Nunito"/>
            </a:endParaRPr>
          </a:p>
          <a:p>
            <a:pPr indent="0" lvl="0" marL="0" rtl="0">
              <a:lnSpc>
                <a:spcPct val="115000"/>
              </a:lnSpc>
              <a:spcBef>
                <a:spcPts val="1600"/>
              </a:spcBef>
              <a:spcAft>
                <a:spcPts val="0"/>
              </a:spcAft>
              <a:buNone/>
            </a:pPr>
            <a:r>
              <a:rPr lang="en">
                <a:solidFill>
                  <a:schemeClr val="accent1"/>
                </a:solidFill>
                <a:latin typeface="Ubuntu"/>
                <a:ea typeface="Ubuntu"/>
                <a:cs typeface="Ubuntu"/>
                <a:sym typeface="Ubuntu"/>
              </a:rPr>
              <a:t>How to determine the number of classes?</a:t>
            </a:r>
            <a:endParaRPr>
              <a:solidFill>
                <a:schemeClr val="accent1"/>
              </a:solidFill>
              <a:latin typeface="Ubuntu"/>
              <a:ea typeface="Ubuntu"/>
              <a:cs typeface="Ubuntu"/>
              <a:sym typeface="Ubuntu"/>
            </a:endParaRPr>
          </a:p>
          <a:p>
            <a:pPr indent="0" lvl="0" marL="0" rtl="0">
              <a:lnSpc>
                <a:spcPct val="115000"/>
              </a:lnSpc>
              <a:spcBef>
                <a:spcPts val="1600"/>
              </a:spcBef>
              <a:spcAft>
                <a:spcPts val="0"/>
              </a:spcAft>
              <a:buNone/>
            </a:pPr>
            <a:r>
              <a:rPr lang="en">
                <a:solidFill>
                  <a:srgbClr val="D9D9D9"/>
                </a:solidFill>
                <a:latin typeface="Nunito"/>
                <a:ea typeface="Nunito"/>
                <a:cs typeface="Nunito"/>
                <a:sym typeface="Nunito"/>
              </a:rPr>
              <a:t>Fit indices can be used to determine the number of latent classes (or groups of data vectors described by different equations).</a:t>
            </a:r>
            <a:r>
              <a:rPr lang="en">
                <a:solidFill>
                  <a:srgbClr val="D9D9D9"/>
                </a:solidFill>
                <a:latin typeface="Nunito"/>
                <a:ea typeface="Nunito"/>
                <a:cs typeface="Nunito"/>
                <a:sym typeface="Nunito"/>
              </a:rPr>
              <a:t>Simulation work has shown that the Bayesian Information Criterion (BIC) tends to minimize at the proper number of classes. Furthermore, the Vuong Lo Mendell Rubin Likelihood (VLMR) and aVLMR (better in small samples), and the bootstrapped Likelihood ratio (BLRT) all test to see if the current number of classes adds something above and beyond having one less class. </a:t>
            </a:r>
            <a:endParaRPr>
              <a:solidFill>
                <a:srgbClr val="D9D9D9"/>
              </a:solidFill>
              <a:latin typeface="Nunito"/>
              <a:ea typeface="Nunito"/>
              <a:cs typeface="Nunito"/>
              <a:sym typeface="Nunito"/>
            </a:endParaRPr>
          </a:p>
          <a:p>
            <a:pPr indent="0" lvl="0" marL="0" rtl="0">
              <a:lnSpc>
                <a:spcPct val="115000"/>
              </a:lnSpc>
              <a:spcBef>
                <a:spcPts val="1600"/>
              </a:spcBef>
              <a:spcAft>
                <a:spcPts val="0"/>
              </a:spcAft>
              <a:buNone/>
            </a:pPr>
            <a:r>
              <a:rPr b="1" lang="en">
                <a:solidFill>
                  <a:schemeClr val="accent5"/>
                </a:solidFill>
                <a:latin typeface="Nunito"/>
                <a:ea typeface="Nunito"/>
                <a:cs typeface="Nunito"/>
                <a:sym typeface="Nunito"/>
              </a:rPr>
              <a:t>Thus we can determine the number of classes by iteratively increasing the number of classes until no gain in prediction has been identified and settling on one less class.</a:t>
            </a:r>
            <a:endParaRPr b="1">
              <a:solidFill>
                <a:schemeClr val="accent5"/>
              </a:solidFill>
              <a:latin typeface="Nunito"/>
              <a:ea typeface="Nunito"/>
              <a:cs typeface="Nunito"/>
              <a:sym typeface="Nunito"/>
            </a:endParaRPr>
          </a:p>
          <a:p>
            <a:pPr indent="0" lvl="0" marL="0" rtl="0">
              <a:lnSpc>
                <a:spcPct val="115000"/>
              </a:lnSpc>
              <a:spcBef>
                <a:spcPts val="1600"/>
              </a:spcBef>
              <a:spcAft>
                <a:spcPts val="1600"/>
              </a:spcAft>
              <a:buNone/>
            </a:pPr>
            <a:r>
              <a:t/>
            </a:r>
            <a:endParaRPr>
              <a:solidFill>
                <a:srgbClr val="D9D9D9"/>
              </a:solidFill>
              <a:latin typeface="Nunito"/>
              <a:ea typeface="Nunito"/>
              <a:cs typeface="Nunito"/>
              <a:sym typeface="Nunito"/>
            </a:endParaRPr>
          </a:p>
        </p:txBody>
      </p:sp>
      <p:cxnSp>
        <p:nvCxnSpPr>
          <p:cNvPr id="219" name="Shape 219"/>
          <p:cNvCxnSpPr/>
          <p:nvPr/>
        </p:nvCxnSpPr>
        <p:spPr>
          <a:xfrm flipH="1" rot="10800000">
            <a:off x="402850" y="1029125"/>
            <a:ext cx="2011200" cy="126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p:nvPr/>
        </p:nvSpPr>
        <p:spPr>
          <a:xfrm>
            <a:off x="113875"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5" name="Shape 225"/>
          <p:cNvSpPr/>
          <p:nvPr/>
        </p:nvSpPr>
        <p:spPr>
          <a:xfrm>
            <a:off x="78150"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6" name="Shape 226"/>
          <p:cNvSpPr txBox="1"/>
          <p:nvPr>
            <p:ph type="title"/>
          </p:nvPr>
        </p:nvSpPr>
        <p:spPr>
          <a:xfrm>
            <a:off x="311700" y="679450"/>
            <a:ext cx="3811800" cy="893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sz="3000"/>
              <a:t>Mixture Modeling for Co-regulation</a:t>
            </a:r>
            <a:endParaRPr b="1" sz="3000"/>
          </a:p>
        </p:txBody>
      </p:sp>
      <p:sp>
        <p:nvSpPr>
          <p:cNvPr id="227" name="Shape 227"/>
          <p:cNvSpPr txBox="1"/>
          <p:nvPr>
            <p:ph idx="1" type="body"/>
          </p:nvPr>
        </p:nvSpPr>
        <p:spPr>
          <a:xfrm>
            <a:off x="344275" y="1802950"/>
            <a:ext cx="4247100" cy="3179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600">
                <a:latin typeface="Nunito"/>
                <a:ea typeface="Nunito"/>
                <a:cs typeface="Nunito"/>
                <a:sym typeface="Nunito"/>
              </a:rPr>
              <a:t>Mixture modeling can be thought of as both as categorical latent variable and a multiple group analysis where assignment to group is unknown. </a:t>
            </a:r>
            <a:endParaRPr sz="1600">
              <a:latin typeface="Nunito"/>
              <a:ea typeface="Nunito"/>
              <a:cs typeface="Nunito"/>
              <a:sym typeface="Nunito"/>
            </a:endParaRPr>
          </a:p>
          <a:p>
            <a:pPr indent="0" lvl="0" marL="0" rtl="0">
              <a:spcBef>
                <a:spcPts val="1600"/>
              </a:spcBef>
              <a:spcAft>
                <a:spcPts val="1600"/>
              </a:spcAft>
              <a:buNone/>
            </a:pPr>
            <a:r>
              <a:rPr lang="en" sz="1600">
                <a:latin typeface="Nunito"/>
                <a:ea typeface="Nunito"/>
                <a:cs typeface="Nunito"/>
                <a:sym typeface="Nunito"/>
              </a:rPr>
              <a:t>Thus, anything that can be allowed to differ across groups or in relation to a latent construct in SEM can be used to distinguish the different classes. </a:t>
            </a:r>
            <a:endParaRPr sz="1600">
              <a:latin typeface="Nunito"/>
              <a:ea typeface="Nunito"/>
              <a:cs typeface="Nunito"/>
              <a:sym typeface="Nunito"/>
            </a:endParaRPr>
          </a:p>
        </p:txBody>
      </p:sp>
      <p:cxnSp>
        <p:nvCxnSpPr>
          <p:cNvPr id="228" name="Shape 228"/>
          <p:cNvCxnSpPr>
            <a:stCxn id="229" idx="2"/>
            <a:endCxn id="230" idx="0"/>
          </p:cNvCxnSpPr>
          <p:nvPr/>
        </p:nvCxnSpPr>
        <p:spPr>
          <a:xfrm>
            <a:off x="6065050" y="1018750"/>
            <a:ext cx="11100" cy="370800"/>
          </a:xfrm>
          <a:prstGeom prst="straightConnector1">
            <a:avLst/>
          </a:prstGeom>
          <a:noFill/>
          <a:ln cap="flat" cmpd="sng" w="9525">
            <a:solidFill>
              <a:schemeClr val="dk2"/>
            </a:solidFill>
            <a:prstDash val="solid"/>
            <a:round/>
            <a:headEnd len="med" w="med" type="none"/>
            <a:tailEnd len="med" w="med" type="none"/>
          </a:ln>
        </p:spPr>
      </p:cxnSp>
      <p:cxnSp>
        <p:nvCxnSpPr>
          <p:cNvPr id="231" name="Shape 231"/>
          <p:cNvCxnSpPr>
            <a:stCxn id="230" idx="2"/>
            <a:endCxn id="232" idx="0"/>
          </p:cNvCxnSpPr>
          <p:nvPr/>
        </p:nvCxnSpPr>
        <p:spPr>
          <a:xfrm>
            <a:off x="6076150" y="1871950"/>
            <a:ext cx="0" cy="393000"/>
          </a:xfrm>
          <a:prstGeom prst="straightConnector1">
            <a:avLst/>
          </a:prstGeom>
          <a:noFill/>
          <a:ln cap="flat" cmpd="sng" w="9525">
            <a:solidFill>
              <a:schemeClr val="dk2"/>
            </a:solidFill>
            <a:prstDash val="solid"/>
            <a:round/>
            <a:headEnd len="med" w="med" type="none"/>
            <a:tailEnd len="med" w="med" type="none"/>
          </a:ln>
        </p:spPr>
      </p:cxnSp>
      <p:cxnSp>
        <p:nvCxnSpPr>
          <p:cNvPr id="233" name="Shape 233"/>
          <p:cNvCxnSpPr/>
          <p:nvPr/>
        </p:nvCxnSpPr>
        <p:spPr>
          <a:xfrm>
            <a:off x="403250" y="1575225"/>
            <a:ext cx="2058900" cy="21600"/>
          </a:xfrm>
          <a:prstGeom prst="straightConnector1">
            <a:avLst/>
          </a:prstGeom>
          <a:noFill/>
          <a:ln cap="flat" cmpd="sng" w="28575">
            <a:solidFill>
              <a:schemeClr val="accent5"/>
            </a:solidFill>
            <a:prstDash val="solid"/>
            <a:round/>
            <a:headEnd len="med" w="med" type="none"/>
            <a:tailEnd len="med" w="med" type="none"/>
          </a:ln>
        </p:spPr>
      </p:cxnSp>
      <p:pic>
        <p:nvPicPr>
          <p:cNvPr id="234" name="Shape 234"/>
          <p:cNvPicPr preferRelativeResize="0"/>
          <p:nvPr/>
        </p:nvPicPr>
        <p:blipFill>
          <a:blip r:embed="rId3">
            <a:alphaModFix/>
          </a:blip>
          <a:stretch>
            <a:fillRect/>
          </a:stretch>
        </p:blipFill>
        <p:spPr>
          <a:xfrm>
            <a:off x="5725575" y="1277288"/>
            <a:ext cx="2438400" cy="2333625"/>
          </a:xfrm>
          <a:prstGeom prst="rect">
            <a:avLst/>
          </a:prstGeom>
          <a:noFill/>
          <a:ln cap="flat" cmpd="sng" w="228600">
            <a:solidFill>
              <a:srgbClr val="FFFFFF"/>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pic>
        <p:nvPicPr>
          <p:cNvPr id="239" name="Shape 239"/>
          <p:cNvPicPr preferRelativeResize="0"/>
          <p:nvPr/>
        </p:nvPicPr>
        <p:blipFill rotWithShape="1">
          <a:blip r:embed="rId3">
            <a:alphaModFix/>
          </a:blip>
          <a:srcRect b="0" l="5365" r="5356" t="0"/>
          <a:stretch/>
        </p:blipFill>
        <p:spPr>
          <a:xfrm>
            <a:off x="58391" y="0"/>
            <a:ext cx="9027228" cy="5143504"/>
          </a:xfrm>
          <a:prstGeom prst="rect">
            <a:avLst/>
          </a:prstGeom>
          <a:noFill/>
          <a:ln>
            <a:noFill/>
          </a:ln>
        </p:spPr>
      </p:pic>
      <p:sp>
        <p:nvSpPr>
          <p:cNvPr id="240" name="Shape 240"/>
          <p:cNvSpPr/>
          <p:nvPr/>
        </p:nvSpPr>
        <p:spPr>
          <a:xfrm>
            <a:off x="-25637"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1" name="Shape 241"/>
          <p:cNvSpPr/>
          <p:nvPr/>
        </p:nvSpPr>
        <p:spPr>
          <a:xfrm>
            <a:off x="24438"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 name="Shape 24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a:t>Inferred Trajectories</a:t>
            </a:r>
            <a:endParaRPr b="1"/>
          </a:p>
        </p:txBody>
      </p:sp>
      <p:sp>
        <p:nvSpPr>
          <p:cNvPr id="243" name="Shape 243"/>
          <p:cNvSpPr txBox="1"/>
          <p:nvPr>
            <p:ph idx="1" type="subTitle"/>
          </p:nvPr>
        </p:nvSpPr>
        <p:spPr>
          <a:xfrm>
            <a:off x="311700" y="29907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Nunito"/>
                <a:ea typeface="Nunito"/>
                <a:cs typeface="Nunito"/>
                <a:sym typeface="Nunito"/>
              </a:rPr>
              <a:t>Combination of Fit Indices </a:t>
            </a:r>
            <a:endParaRPr>
              <a:latin typeface="Nunito"/>
              <a:ea typeface="Nunito"/>
              <a:cs typeface="Nunito"/>
              <a:sym typeface="Nunito"/>
            </a:endParaRPr>
          </a:p>
        </p:txBody>
      </p:sp>
      <p:cxnSp>
        <p:nvCxnSpPr>
          <p:cNvPr id="244" name="Shape 244"/>
          <p:cNvCxnSpPr/>
          <p:nvPr/>
        </p:nvCxnSpPr>
        <p:spPr>
          <a:xfrm flipH="1" rot="10800000">
            <a:off x="3185425" y="2797175"/>
            <a:ext cx="2911200" cy="360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0" name="Shape 250"/>
          <p:cNvSpPr/>
          <p:nvPr/>
        </p:nvSpPr>
        <p:spPr>
          <a:xfrm>
            <a:off x="74550"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51" name="Shape 251"/>
          <p:cNvSpPr txBox="1"/>
          <p:nvPr>
            <p:ph type="title"/>
          </p:nvPr>
        </p:nvSpPr>
        <p:spPr>
          <a:xfrm>
            <a:off x="200275" y="9105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Results</a:t>
            </a:r>
            <a:r>
              <a:rPr b="1" lang="en">
                <a:latin typeface="Nunito"/>
                <a:ea typeface="Nunito"/>
                <a:cs typeface="Nunito"/>
                <a:sym typeface="Nunito"/>
              </a:rPr>
              <a:t> </a:t>
            </a:r>
            <a:r>
              <a:rPr b="1" lang="en" sz="1400">
                <a:latin typeface="Nunito"/>
                <a:ea typeface="Nunito"/>
                <a:cs typeface="Nunito"/>
                <a:sym typeface="Nunito"/>
              </a:rPr>
              <a:t> </a:t>
            </a:r>
            <a:r>
              <a:rPr b="1" i="1" lang="en" sz="1400">
                <a:latin typeface="Nunito"/>
                <a:ea typeface="Nunito"/>
                <a:cs typeface="Nunito"/>
                <a:sym typeface="Nunito"/>
              </a:rPr>
              <a:t> </a:t>
            </a:r>
            <a:endParaRPr b="1" i="1" sz="1400">
              <a:latin typeface="Nunito"/>
              <a:ea typeface="Nunito"/>
              <a:cs typeface="Nunito"/>
              <a:sym typeface="Nunito"/>
            </a:endParaRPr>
          </a:p>
          <a:p>
            <a:pPr indent="0" lvl="0" marL="0" rtl="0">
              <a:spcBef>
                <a:spcPts val="400"/>
              </a:spcBef>
              <a:spcAft>
                <a:spcPts val="400"/>
              </a:spcAft>
              <a:buNone/>
            </a:pPr>
            <a:r>
              <a:t/>
            </a:r>
            <a:endParaRPr i="1" sz="1600"/>
          </a:p>
        </p:txBody>
      </p:sp>
      <p:cxnSp>
        <p:nvCxnSpPr>
          <p:cNvPr id="252" name="Shape 252"/>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253" name="Shape 253"/>
          <p:cNvSpPr txBox="1"/>
          <p:nvPr>
            <p:ph type="title"/>
          </p:nvPr>
        </p:nvSpPr>
        <p:spPr>
          <a:xfrm>
            <a:off x="347112" y="816699"/>
            <a:ext cx="1814100" cy="392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1800">
                <a:latin typeface="Nunito"/>
                <a:ea typeface="Nunito"/>
                <a:cs typeface="Nunito"/>
                <a:sym typeface="Nunito"/>
              </a:rPr>
              <a:t>Pattern 1 : </a:t>
            </a:r>
            <a:endParaRPr b="1" sz="1800">
              <a:solidFill>
                <a:schemeClr val="dk1"/>
              </a:solidFill>
              <a:latin typeface="Nunito"/>
              <a:ea typeface="Nunito"/>
              <a:cs typeface="Nunito"/>
              <a:sym typeface="Nunito"/>
            </a:endParaRPr>
          </a:p>
        </p:txBody>
      </p:sp>
      <p:cxnSp>
        <p:nvCxnSpPr>
          <p:cNvPr id="254" name="Shape 254"/>
          <p:cNvCxnSpPr/>
          <p:nvPr/>
        </p:nvCxnSpPr>
        <p:spPr>
          <a:xfrm>
            <a:off x="21141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255" name="Shape 255"/>
          <p:cNvSpPr txBox="1"/>
          <p:nvPr>
            <p:ph type="title"/>
          </p:nvPr>
        </p:nvSpPr>
        <p:spPr>
          <a:xfrm>
            <a:off x="3509900" y="2971325"/>
            <a:ext cx="2629500" cy="1769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1200">
                <a:latin typeface="Roboto"/>
                <a:ea typeface="Roboto"/>
                <a:cs typeface="Roboto"/>
                <a:sym typeface="Roboto"/>
              </a:rPr>
              <a:t>A lower combination of heart rates for the husband and wife, homeostatically. It also includes non-zero coupling, in that the husband’s heart rate predicts positive changes in the wife’s heart rate. </a:t>
            </a:r>
            <a:endParaRPr sz="1200">
              <a:latin typeface="Roboto"/>
              <a:ea typeface="Roboto"/>
              <a:cs typeface="Roboto"/>
              <a:sym typeface="Roboto"/>
            </a:endParaRPr>
          </a:p>
          <a:p>
            <a:pPr indent="0" lvl="0" marL="0">
              <a:spcBef>
                <a:spcPts val="0"/>
              </a:spcBef>
              <a:spcAft>
                <a:spcPts val="0"/>
              </a:spcAft>
              <a:buNone/>
            </a:pPr>
            <a:r>
              <a:t/>
            </a:r>
            <a:endParaRPr sz="1200">
              <a:latin typeface="Roboto"/>
              <a:ea typeface="Roboto"/>
              <a:cs typeface="Roboto"/>
              <a:sym typeface="Roboto"/>
            </a:endParaRPr>
          </a:p>
          <a:p>
            <a:pPr indent="0" lvl="0" marL="0" rtl="0">
              <a:spcBef>
                <a:spcPts val="0"/>
              </a:spcBef>
              <a:spcAft>
                <a:spcPts val="0"/>
              </a:spcAft>
              <a:buNone/>
            </a:pPr>
            <a:r>
              <a:rPr lang="en" sz="1200">
                <a:latin typeface="Roboto"/>
                <a:ea typeface="Roboto"/>
                <a:cs typeface="Roboto"/>
                <a:sym typeface="Roboto"/>
              </a:rPr>
              <a:t>Wife seems sensitive to both her own intraindividual pattern and the husband’s patten. </a:t>
            </a:r>
            <a:endParaRPr sz="1200">
              <a:latin typeface="Roboto"/>
              <a:ea typeface="Roboto"/>
              <a:cs typeface="Roboto"/>
              <a:sym typeface="Roboto"/>
            </a:endParaRPr>
          </a:p>
        </p:txBody>
      </p:sp>
      <p:sp>
        <p:nvSpPr>
          <p:cNvPr id="256" name="Shape 256"/>
          <p:cNvSpPr txBox="1"/>
          <p:nvPr>
            <p:ph idx="1" type="body"/>
          </p:nvPr>
        </p:nvSpPr>
        <p:spPr>
          <a:xfrm>
            <a:off x="2161212" y="4264217"/>
            <a:ext cx="1814100" cy="578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257" name="Shape 257"/>
          <p:cNvCxnSpPr/>
          <p:nvPr/>
        </p:nvCxnSpPr>
        <p:spPr>
          <a:xfrm rot="10800000">
            <a:off x="423282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258" name="Shape 258"/>
          <p:cNvSpPr txBox="1"/>
          <p:nvPr>
            <p:ph type="title"/>
          </p:nvPr>
        </p:nvSpPr>
        <p:spPr>
          <a:xfrm>
            <a:off x="3394612" y="816711"/>
            <a:ext cx="1814100" cy="392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1800"/>
              <a:t>Pattern 2 : </a:t>
            </a:r>
            <a:endParaRPr b="1" sz="1800">
              <a:solidFill>
                <a:schemeClr val="dk1"/>
              </a:solidFill>
            </a:endParaRPr>
          </a:p>
        </p:txBody>
      </p:sp>
      <p:cxnSp>
        <p:nvCxnSpPr>
          <p:cNvPr id="259" name="Shape 259"/>
          <p:cNvCxnSpPr/>
          <p:nvPr/>
        </p:nvCxnSpPr>
        <p:spPr>
          <a:xfrm>
            <a:off x="4957475" y="3375021"/>
            <a:ext cx="0" cy="837900"/>
          </a:xfrm>
          <a:prstGeom prst="straightConnector1">
            <a:avLst/>
          </a:prstGeom>
          <a:noFill/>
          <a:ln cap="flat" cmpd="sng" w="9525">
            <a:solidFill>
              <a:schemeClr val="dk2"/>
            </a:solidFill>
            <a:prstDash val="solid"/>
            <a:round/>
            <a:headEnd len="med" w="med" type="none"/>
            <a:tailEnd len="med" w="med" type="oval"/>
          </a:ln>
        </p:spPr>
      </p:cxnSp>
      <p:sp>
        <p:nvSpPr>
          <p:cNvPr id="260" name="Shape 260"/>
          <p:cNvSpPr txBox="1"/>
          <p:nvPr>
            <p:ph type="title"/>
          </p:nvPr>
        </p:nvSpPr>
        <p:spPr>
          <a:xfrm>
            <a:off x="6510225" y="2719000"/>
            <a:ext cx="2439900" cy="2021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Roboto"/>
                <a:ea typeface="Roboto"/>
                <a:cs typeface="Roboto"/>
                <a:sym typeface="Roboto"/>
              </a:rPr>
              <a:t>Only the wife’s own intraindividual effect excluded 0 from the confidence interval. The pattern of results suggested an attractor. But inferentially, this is more a description of dysregulation where there did not tend to be homeostatic responses.</a:t>
            </a:r>
            <a:endParaRPr sz="1200">
              <a:solidFill>
                <a:schemeClr val="dk1"/>
              </a:solidFill>
              <a:latin typeface="Roboto"/>
              <a:ea typeface="Roboto"/>
              <a:cs typeface="Roboto"/>
              <a:sym typeface="Roboto"/>
            </a:endParaRPr>
          </a:p>
        </p:txBody>
      </p:sp>
      <p:sp>
        <p:nvSpPr>
          <p:cNvPr id="261" name="Shape 261"/>
          <p:cNvSpPr txBox="1"/>
          <p:nvPr>
            <p:ph idx="1" type="body"/>
          </p:nvPr>
        </p:nvSpPr>
        <p:spPr>
          <a:xfrm>
            <a:off x="5004537" y="4260942"/>
            <a:ext cx="1814100" cy="578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262" name="Shape 262"/>
          <p:cNvCxnSpPr/>
          <p:nvPr/>
        </p:nvCxnSpPr>
        <p:spPr>
          <a:xfrm rot="10800000">
            <a:off x="7080781"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263" name="Shape 263"/>
          <p:cNvSpPr txBox="1"/>
          <p:nvPr>
            <p:ph type="title"/>
          </p:nvPr>
        </p:nvSpPr>
        <p:spPr>
          <a:xfrm>
            <a:off x="6321412" y="816711"/>
            <a:ext cx="1814100" cy="392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1800"/>
              <a:t>Pattern 3 : </a:t>
            </a:r>
            <a:endParaRPr b="1" sz="1800">
              <a:solidFill>
                <a:schemeClr val="dk1"/>
              </a:solidFill>
            </a:endParaRPr>
          </a:p>
        </p:txBody>
      </p:sp>
      <p:sp>
        <p:nvSpPr>
          <p:cNvPr id="264" name="Shape 264"/>
          <p:cNvSpPr txBox="1"/>
          <p:nvPr/>
        </p:nvSpPr>
        <p:spPr>
          <a:xfrm>
            <a:off x="453825" y="2797200"/>
            <a:ext cx="2629500" cy="1943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solidFill>
                  <a:srgbClr val="EFEFEF"/>
                </a:solidFill>
                <a:latin typeface="Roboto"/>
                <a:ea typeface="Roboto"/>
                <a:cs typeface="Roboto"/>
                <a:sym typeface="Roboto"/>
              </a:rPr>
              <a:t>Both of the coefficients of BPM predicting its own changes were negative (b1, b5  &lt;  0) with 95% confidence intervals. </a:t>
            </a:r>
            <a:endParaRPr sz="1200">
              <a:solidFill>
                <a:srgbClr val="EFEFEF"/>
              </a:solidFill>
              <a:latin typeface="Roboto"/>
              <a:ea typeface="Roboto"/>
              <a:cs typeface="Roboto"/>
              <a:sym typeface="Roboto"/>
            </a:endParaRPr>
          </a:p>
          <a:p>
            <a:pPr indent="0" lvl="0" marL="0">
              <a:spcBef>
                <a:spcPts val="0"/>
              </a:spcBef>
              <a:spcAft>
                <a:spcPts val="0"/>
              </a:spcAft>
              <a:buNone/>
            </a:pPr>
            <a:r>
              <a:t/>
            </a:r>
            <a:endParaRPr sz="1200">
              <a:solidFill>
                <a:srgbClr val="EFEFEF"/>
              </a:solidFill>
              <a:latin typeface="Roboto"/>
              <a:ea typeface="Roboto"/>
              <a:cs typeface="Roboto"/>
              <a:sym typeface="Roboto"/>
            </a:endParaRPr>
          </a:p>
          <a:p>
            <a:pPr indent="0" lvl="0" marL="0">
              <a:spcBef>
                <a:spcPts val="0"/>
              </a:spcBef>
              <a:spcAft>
                <a:spcPts val="0"/>
              </a:spcAft>
              <a:buNone/>
            </a:pPr>
            <a:r>
              <a:rPr lang="en" sz="1200">
                <a:solidFill>
                  <a:srgbClr val="EFEFEF"/>
                </a:solidFill>
                <a:latin typeface="Roboto"/>
                <a:ea typeface="Roboto"/>
                <a:cs typeface="Roboto"/>
                <a:sym typeface="Roboto"/>
              </a:rPr>
              <a:t>The coupling influences included 0 - though the couple tended to converge on a shared combination of heart rates, it was a pattern of intraindividual regulation rather than interindividual. </a:t>
            </a:r>
            <a:endParaRPr sz="1200">
              <a:solidFill>
                <a:srgbClr val="EFEFEF"/>
              </a:solidFill>
              <a:latin typeface="Roboto"/>
              <a:ea typeface="Roboto"/>
              <a:cs typeface="Roboto"/>
              <a:sym typeface="Roboto"/>
            </a:endParaRPr>
          </a:p>
        </p:txBody>
      </p:sp>
      <p:pic>
        <p:nvPicPr>
          <p:cNvPr id="265" name="Shape 265"/>
          <p:cNvPicPr preferRelativeResize="0"/>
          <p:nvPr/>
        </p:nvPicPr>
        <p:blipFill rotWithShape="1">
          <a:blip r:embed="rId3">
            <a:alphaModFix/>
          </a:blip>
          <a:srcRect b="0" l="4040" r="2640" t="0"/>
          <a:stretch/>
        </p:blipFill>
        <p:spPr>
          <a:xfrm>
            <a:off x="6607400" y="1346275"/>
            <a:ext cx="1528100" cy="1346200"/>
          </a:xfrm>
          <a:prstGeom prst="rect">
            <a:avLst/>
          </a:prstGeom>
          <a:noFill/>
          <a:ln>
            <a:noFill/>
          </a:ln>
        </p:spPr>
      </p:pic>
      <p:pic>
        <p:nvPicPr>
          <p:cNvPr id="266" name="Shape 266"/>
          <p:cNvPicPr preferRelativeResize="0"/>
          <p:nvPr/>
        </p:nvPicPr>
        <p:blipFill rotWithShape="1">
          <a:blip r:embed="rId4">
            <a:alphaModFix/>
          </a:blip>
          <a:srcRect b="0" l="2290" r="2689" t="0"/>
          <a:stretch/>
        </p:blipFill>
        <p:spPr>
          <a:xfrm>
            <a:off x="3744100" y="1319775"/>
            <a:ext cx="1528088" cy="1399225"/>
          </a:xfrm>
          <a:prstGeom prst="rect">
            <a:avLst/>
          </a:prstGeom>
          <a:noFill/>
          <a:ln>
            <a:noFill/>
          </a:ln>
        </p:spPr>
      </p:pic>
      <p:pic>
        <p:nvPicPr>
          <p:cNvPr id="267" name="Shape 267"/>
          <p:cNvPicPr preferRelativeResize="0"/>
          <p:nvPr/>
        </p:nvPicPr>
        <p:blipFill rotWithShape="1">
          <a:blip r:embed="rId5">
            <a:alphaModFix/>
          </a:blip>
          <a:srcRect b="0" l="7943" r="5431" t="0"/>
          <a:stretch/>
        </p:blipFill>
        <p:spPr>
          <a:xfrm>
            <a:off x="737875" y="1342213"/>
            <a:ext cx="1571450" cy="1354325"/>
          </a:xfrm>
          <a:prstGeom prst="rect">
            <a:avLst/>
          </a:prstGeom>
          <a:noFill/>
          <a:ln>
            <a:noFill/>
          </a:ln>
        </p:spPr>
      </p:pic>
      <p:cxnSp>
        <p:nvCxnSpPr>
          <p:cNvPr id="268" name="Shape 268"/>
          <p:cNvCxnSpPr/>
          <p:nvPr/>
        </p:nvCxnSpPr>
        <p:spPr>
          <a:xfrm>
            <a:off x="280450" y="606025"/>
            <a:ext cx="1668600" cy="15600"/>
          </a:xfrm>
          <a:prstGeom prst="straightConnector1">
            <a:avLst/>
          </a:prstGeom>
          <a:noFill/>
          <a:ln cap="flat" cmpd="sng" w="28575">
            <a:solidFill>
              <a:schemeClr val="accent5"/>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Shape 62"/>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63" name="Shape 63"/>
          <p:cNvPicPr preferRelativeResize="0"/>
          <p:nvPr/>
        </p:nvPicPr>
        <p:blipFill rotWithShape="1">
          <a:blip r:embed="rId3">
            <a:alphaModFix amt="45000"/>
          </a:blip>
          <a:srcRect b="12451" l="0" r="0" t="12451"/>
          <a:stretch/>
        </p:blipFill>
        <p:spPr>
          <a:xfrm>
            <a:off x="-35950" y="0"/>
            <a:ext cx="9144000" cy="5143500"/>
          </a:xfrm>
          <a:prstGeom prst="rect">
            <a:avLst/>
          </a:prstGeom>
          <a:noFill/>
          <a:ln>
            <a:noFill/>
          </a:ln>
        </p:spPr>
      </p:pic>
      <p:sp>
        <p:nvSpPr>
          <p:cNvPr id="64" name="Shape 6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b="1" lang="en"/>
              <a:t>Study Topic</a:t>
            </a:r>
            <a:r>
              <a:rPr b="1" lang="en" sz="4800"/>
              <a:t>: </a:t>
            </a:r>
            <a:endParaRPr b="1" sz="4800"/>
          </a:p>
          <a:p>
            <a:pPr indent="0" lvl="0" marL="0">
              <a:spcBef>
                <a:spcPts val="0"/>
              </a:spcBef>
              <a:spcAft>
                <a:spcPts val="0"/>
              </a:spcAft>
              <a:buNone/>
            </a:pPr>
            <a:r>
              <a:t/>
            </a:r>
            <a:endParaRPr sz="1800">
              <a:solidFill>
                <a:srgbClr val="D9D9D9"/>
              </a:solidFill>
              <a:latin typeface="Nunito"/>
              <a:ea typeface="Nunito"/>
              <a:cs typeface="Nunito"/>
              <a:sym typeface="Nunito"/>
            </a:endParaRPr>
          </a:p>
          <a:p>
            <a:pPr indent="0" lvl="0" marL="0">
              <a:spcBef>
                <a:spcPts val="0"/>
              </a:spcBef>
              <a:spcAft>
                <a:spcPts val="0"/>
              </a:spcAft>
              <a:buNone/>
            </a:pPr>
            <a:r>
              <a:rPr lang="en" sz="4000">
                <a:solidFill>
                  <a:srgbClr val="D9D9D9"/>
                </a:solidFill>
                <a:latin typeface="Nunito"/>
                <a:ea typeface="Nunito"/>
                <a:cs typeface="Nunito"/>
                <a:sym typeface="Nunito"/>
              </a:rPr>
              <a:t>Modeling Co-regulation between Romantic Partners</a:t>
            </a:r>
            <a:endParaRPr sz="4000">
              <a:solidFill>
                <a:srgbClr val="D9D9D9"/>
              </a:solidFill>
              <a:latin typeface="Nunito"/>
              <a:ea typeface="Nunito"/>
              <a:cs typeface="Nunito"/>
              <a:sym typeface="Nunito"/>
            </a:endParaRPr>
          </a:p>
        </p:txBody>
      </p:sp>
      <p:cxnSp>
        <p:nvCxnSpPr>
          <p:cNvPr id="65" name="Shape 65"/>
          <p:cNvCxnSpPr/>
          <p:nvPr/>
        </p:nvCxnSpPr>
        <p:spPr>
          <a:xfrm flipH="1" rot="10800000">
            <a:off x="622700" y="1856975"/>
            <a:ext cx="2460600" cy="18000"/>
          </a:xfrm>
          <a:prstGeom prst="straightConnector1">
            <a:avLst/>
          </a:prstGeom>
          <a:noFill/>
          <a:ln cap="flat" cmpd="sng" w="28575">
            <a:solidFill>
              <a:schemeClr val="accent5"/>
            </a:solidFill>
            <a:prstDash val="solid"/>
            <a:round/>
            <a:headEnd len="med" w="med" type="none"/>
            <a:tailEnd len="med" w="med" type="none"/>
          </a:ln>
        </p:spPr>
      </p:cxnSp>
      <p:sp>
        <p:nvSpPr>
          <p:cNvPr id="66" name="Shape 66"/>
          <p:cNvSpPr/>
          <p:nvPr/>
        </p:nvSpPr>
        <p:spPr>
          <a:xfrm>
            <a:off x="78150" y="58175"/>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Shape 273"/>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4" name="Shape 274"/>
          <p:cNvSpPr/>
          <p:nvPr/>
        </p:nvSpPr>
        <p:spPr>
          <a:xfrm>
            <a:off x="24450"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5" name="Shape 275"/>
          <p:cNvSpPr txBox="1"/>
          <p:nvPr>
            <p:ph type="title"/>
          </p:nvPr>
        </p:nvSpPr>
        <p:spPr>
          <a:xfrm>
            <a:off x="312875" y="882425"/>
            <a:ext cx="7191600" cy="450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4200"/>
              <a:t>Methods</a:t>
            </a:r>
            <a:r>
              <a:rPr b="1" lang="en" sz="4200"/>
              <a:t> </a:t>
            </a:r>
            <a:endParaRPr b="1" sz="4200"/>
          </a:p>
          <a:p>
            <a:pPr indent="0" lvl="0" marL="0" rtl="0">
              <a:spcBef>
                <a:spcPts val="1000"/>
              </a:spcBef>
              <a:spcAft>
                <a:spcPts val="1000"/>
              </a:spcAft>
              <a:buNone/>
            </a:pPr>
            <a:r>
              <a:t/>
            </a:r>
            <a:endParaRPr>
              <a:solidFill>
                <a:srgbClr val="D9D9D9"/>
              </a:solidFill>
            </a:endParaRPr>
          </a:p>
        </p:txBody>
      </p:sp>
      <p:sp>
        <p:nvSpPr>
          <p:cNvPr id="276" name="Shape 276"/>
          <p:cNvSpPr txBox="1"/>
          <p:nvPr/>
        </p:nvSpPr>
        <p:spPr>
          <a:xfrm>
            <a:off x="312875" y="1191300"/>
            <a:ext cx="8332200" cy="3923100"/>
          </a:xfrm>
          <a:prstGeom prst="rect">
            <a:avLst/>
          </a:prstGeom>
          <a:noFill/>
          <a:ln>
            <a:noFill/>
          </a:ln>
        </p:spPr>
        <p:txBody>
          <a:bodyPr anchorCtr="0" anchor="t" bIns="91425" lIns="91425" spcFirstLastPara="1" rIns="91425" wrap="square" tIns="91425">
            <a:noAutofit/>
          </a:bodyPr>
          <a:lstStyle/>
          <a:p>
            <a:pPr indent="-317500" lvl="0" marL="457200" rtl="0">
              <a:lnSpc>
                <a:spcPct val="115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Each figure includes trajectories inferred by the equations. </a:t>
            </a:r>
            <a:endParaRPr>
              <a:solidFill>
                <a:srgbClr val="D9D9D9"/>
              </a:solidFill>
              <a:latin typeface="Nunito"/>
              <a:ea typeface="Nunito"/>
              <a:cs typeface="Nunito"/>
              <a:sym typeface="Nunito"/>
            </a:endParaRPr>
          </a:p>
          <a:p>
            <a:pPr indent="-317500" lvl="0" marL="457200" rtl="0">
              <a:lnSpc>
                <a:spcPct val="115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Each class estimates an unique mean and standard deviation for husband and wife BPM.</a:t>
            </a:r>
            <a:endParaRPr>
              <a:solidFill>
                <a:srgbClr val="D9D9D9"/>
              </a:solidFill>
              <a:latin typeface="Nunito"/>
              <a:ea typeface="Nunito"/>
              <a:cs typeface="Nunito"/>
              <a:sym typeface="Nunito"/>
            </a:endParaRPr>
          </a:p>
          <a:p>
            <a:pPr indent="-317500" lvl="0" marL="457200" rtl="0">
              <a:lnSpc>
                <a:spcPct val="115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One trajectory for each combination of means and stdev. Above and below the mean in BPM.</a:t>
            </a:r>
            <a:endParaRPr>
              <a:solidFill>
                <a:srgbClr val="D9D9D9"/>
              </a:solidFill>
              <a:latin typeface="Nunito"/>
              <a:ea typeface="Nunito"/>
              <a:cs typeface="Nunito"/>
              <a:sym typeface="Nunito"/>
            </a:endParaRPr>
          </a:p>
          <a:p>
            <a:pPr indent="-317500" lvl="0" marL="457200" rtl="0">
              <a:lnSpc>
                <a:spcPct val="115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We then used the </a:t>
            </a:r>
            <a:r>
              <a:rPr lang="en" u="sng">
                <a:solidFill>
                  <a:schemeClr val="hlink"/>
                </a:solidFill>
                <a:latin typeface="Nunito"/>
                <a:ea typeface="Nunito"/>
                <a:cs typeface="Nunito"/>
                <a:sym typeface="Nunito"/>
                <a:hlinkClick r:id="rId3"/>
              </a:rPr>
              <a:t>Runge-Kutta 4th-order</a:t>
            </a:r>
            <a:r>
              <a:rPr lang="en">
                <a:solidFill>
                  <a:srgbClr val="D9D9D9"/>
                </a:solidFill>
                <a:latin typeface="Nunito"/>
                <a:ea typeface="Nunito"/>
                <a:cs typeface="Nunito"/>
                <a:sym typeface="Nunito"/>
              </a:rPr>
              <a:t> algorithm for estimating the expected values several steps into the future. This approach is particularly useful in that it is able to also identify issues of nonstationary:</a:t>
            </a:r>
            <a:endParaRPr>
              <a:solidFill>
                <a:srgbClr val="D9D9D9"/>
              </a:solidFill>
              <a:latin typeface="Nunito"/>
              <a:ea typeface="Nunito"/>
              <a:cs typeface="Nunito"/>
              <a:sym typeface="Nunito"/>
            </a:endParaRPr>
          </a:p>
          <a:p>
            <a:pPr indent="0" lvl="0" marL="0" rtl="0">
              <a:lnSpc>
                <a:spcPct val="115000"/>
              </a:lnSpc>
              <a:spcBef>
                <a:spcPts val="1600"/>
              </a:spcBef>
              <a:spcAft>
                <a:spcPts val="0"/>
              </a:spcAft>
              <a:buNone/>
            </a:pPr>
            <a:r>
              <a:t/>
            </a:r>
            <a:endParaRPr sz="600">
              <a:solidFill>
                <a:srgbClr val="D9D9D9"/>
              </a:solidFill>
              <a:latin typeface="Nunito"/>
              <a:ea typeface="Nunito"/>
              <a:cs typeface="Nunito"/>
              <a:sym typeface="Nunito"/>
            </a:endParaRPr>
          </a:p>
          <a:p>
            <a:pPr indent="0" lvl="0" marL="0" rtl="0">
              <a:lnSpc>
                <a:spcPct val="115000"/>
              </a:lnSpc>
              <a:spcBef>
                <a:spcPts val="1600"/>
              </a:spcBef>
              <a:spcAft>
                <a:spcPts val="0"/>
              </a:spcAft>
              <a:buNone/>
            </a:pPr>
            <a:r>
              <a:rPr lang="en">
                <a:solidFill>
                  <a:schemeClr val="accent1"/>
                </a:solidFill>
                <a:latin typeface="Nunito"/>
                <a:ea typeface="Nunito"/>
                <a:cs typeface="Nunito"/>
                <a:sym typeface="Nunito"/>
              </a:rPr>
              <a:t>I.e. If we observe an attractor, what should normally occur is that we see the various starting points all converging on the attractor inside the cloud of starting values. Under nonstationarity, the coefficients can indicate an attractor, but when following this graphing procedure, the points will converge towards a set point that is outside of the cloud of start values - essentially a series of growth patterns.</a:t>
            </a:r>
            <a:endParaRPr>
              <a:solidFill>
                <a:schemeClr val="accent1"/>
              </a:solidFill>
              <a:latin typeface="Nunito"/>
              <a:ea typeface="Nunito"/>
              <a:cs typeface="Nunito"/>
              <a:sym typeface="Nunito"/>
            </a:endParaRPr>
          </a:p>
          <a:p>
            <a:pPr indent="0" lvl="0" marL="0" rtl="0">
              <a:lnSpc>
                <a:spcPct val="115000"/>
              </a:lnSpc>
              <a:spcBef>
                <a:spcPts val="1600"/>
              </a:spcBef>
              <a:spcAft>
                <a:spcPts val="0"/>
              </a:spcAft>
              <a:buNone/>
            </a:pPr>
            <a:r>
              <a:t/>
            </a:r>
            <a:endParaRPr sz="600">
              <a:solidFill>
                <a:srgbClr val="D9D9D9"/>
              </a:solidFill>
              <a:latin typeface="Nunito"/>
              <a:ea typeface="Nunito"/>
              <a:cs typeface="Nunito"/>
              <a:sym typeface="Nunito"/>
            </a:endParaRPr>
          </a:p>
          <a:p>
            <a:pPr indent="0" lvl="0" marL="0" rtl="0">
              <a:lnSpc>
                <a:spcPct val="115000"/>
              </a:lnSpc>
              <a:spcBef>
                <a:spcPts val="1600"/>
              </a:spcBef>
              <a:spcAft>
                <a:spcPts val="1600"/>
              </a:spcAft>
              <a:buNone/>
            </a:pPr>
            <a:r>
              <a:t/>
            </a:r>
            <a:endParaRPr>
              <a:solidFill>
                <a:srgbClr val="D9D9D9"/>
              </a:solidFill>
              <a:latin typeface="Nunito"/>
              <a:ea typeface="Nunito"/>
              <a:cs typeface="Nunito"/>
              <a:sym typeface="Nunito"/>
            </a:endParaRPr>
          </a:p>
        </p:txBody>
      </p:sp>
      <p:cxnSp>
        <p:nvCxnSpPr>
          <p:cNvPr id="277" name="Shape 277"/>
          <p:cNvCxnSpPr/>
          <p:nvPr/>
        </p:nvCxnSpPr>
        <p:spPr>
          <a:xfrm flipH="1" rot="10800000">
            <a:off x="485450" y="964850"/>
            <a:ext cx="1590300" cy="18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3" name="Shape 283"/>
          <p:cNvSpPr/>
          <p:nvPr/>
        </p:nvSpPr>
        <p:spPr>
          <a:xfrm>
            <a:off x="24450"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4" name="Shape 284"/>
          <p:cNvSpPr txBox="1"/>
          <p:nvPr>
            <p:ph type="title"/>
          </p:nvPr>
        </p:nvSpPr>
        <p:spPr>
          <a:xfrm>
            <a:off x="312875" y="882425"/>
            <a:ext cx="8294100" cy="450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3600"/>
              <a:t>Further Investigation - Togetherness</a:t>
            </a:r>
            <a:r>
              <a:rPr b="1" lang="en" sz="3600"/>
              <a:t> </a:t>
            </a:r>
            <a:endParaRPr b="1" sz="3600"/>
          </a:p>
          <a:p>
            <a:pPr indent="0" lvl="0" marL="0" rtl="0">
              <a:spcBef>
                <a:spcPts val="1000"/>
              </a:spcBef>
              <a:spcAft>
                <a:spcPts val="1000"/>
              </a:spcAft>
              <a:buNone/>
            </a:pPr>
            <a:r>
              <a:t/>
            </a:r>
            <a:endParaRPr>
              <a:solidFill>
                <a:srgbClr val="D9D9D9"/>
              </a:solidFill>
            </a:endParaRPr>
          </a:p>
        </p:txBody>
      </p:sp>
      <p:sp>
        <p:nvSpPr>
          <p:cNvPr id="285" name="Shape 285"/>
          <p:cNvSpPr txBox="1"/>
          <p:nvPr/>
        </p:nvSpPr>
        <p:spPr>
          <a:xfrm>
            <a:off x="312875" y="1220375"/>
            <a:ext cx="8332200" cy="3923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rgbClr val="EFEFEF"/>
                </a:solidFill>
                <a:latin typeface="Nunito"/>
                <a:ea typeface="Nunito"/>
                <a:cs typeface="Nunito"/>
                <a:sym typeface="Nunito"/>
              </a:rPr>
              <a:t>We assessed the extent to which being together or apart was able to predict class assignment by adding a </a:t>
            </a:r>
            <a:r>
              <a:rPr lang="en" sz="1800">
                <a:solidFill>
                  <a:schemeClr val="accent5"/>
                </a:solidFill>
                <a:latin typeface="Nunito"/>
                <a:ea typeface="Nunito"/>
                <a:cs typeface="Nunito"/>
                <a:sym typeface="Nunito"/>
              </a:rPr>
              <a:t>dummy code </a:t>
            </a:r>
            <a:r>
              <a:rPr lang="en" sz="1800">
                <a:solidFill>
                  <a:srgbClr val="EFEFEF"/>
                </a:solidFill>
                <a:latin typeface="Nunito"/>
                <a:ea typeface="Nunito"/>
                <a:cs typeface="Nunito"/>
                <a:sym typeface="Nunito"/>
              </a:rPr>
              <a:t>to the mixture model for prediction.</a:t>
            </a:r>
            <a:endParaRPr sz="1800">
              <a:solidFill>
                <a:srgbClr val="EFEFEF"/>
              </a:solidFill>
              <a:latin typeface="Nunito"/>
              <a:ea typeface="Nunito"/>
              <a:cs typeface="Nunito"/>
              <a:sym typeface="Nunito"/>
            </a:endParaRPr>
          </a:p>
          <a:p>
            <a:pPr indent="0" lvl="0" marL="0" rtl="0">
              <a:lnSpc>
                <a:spcPct val="115000"/>
              </a:lnSpc>
              <a:spcBef>
                <a:spcPts val="1600"/>
              </a:spcBef>
              <a:spcAft>
                <a:spcPts val="0"/>
              </a:spcAft>
              <a:buNone/>
            </a:pPr>
            <a:r>
              <a:rPr b="1" lang="en">
                <a:solidFill>
                  <a:schemeClr val="accent1"/>
                </a:solidFill>
                <a:latin typeface="Ubuntu"/>
                <a:ea typeface="Ubuntu"/>
                <a:cs typeface="Ubuntu"/>
                <a:sym typeface="Ubuntu"/>
              </a:rPr>
              <a:t>RESULT</a:t>
            </a:r>
            <a:endParaRPr b="1">
              <a:solidFill>
                <a:schemeClr val="accent1"/>
              </a:solidFill>
              <a:latin typeface="Ubuntu"/>
              <a:ea typeface="Ubuntu"/>
              <a:cs typeface="Ubuntu"/>
              <a:sym typeface="Ubuntu"/>
            </a:endParaRPr>
          </a:p>
          <a:p>
            <a:pPr indent="0" lvl="0" marL="0" rtl="0">
              <a:lnSpc>
                <a:spcPct val="115000"/>
              </a:lnSpc>
              <a:spcBef>
                <a:spcPts val="1600"/>
              </a:spcBef>
              <a:spcAft>
                <a:spcPts val="0"/>
              </a:spcAft>
              <a:buNone/>
            </a:pPr>
            <a:r>
              <a:rPr lang="en">
                <a:solidFill>
                  <a:srgbClr val="D9D9D9"/>
                </a:solidFill>
                <a:latin typeface="Nunito"/>
                <a:ea typeface="Nunito"/>
                <a:cs typeface="Nunito"/>
                <a:sym typeface="Nunito"/>
              </a:rPr>
              <a:t>To ensure we were predicting the 3 original classes, we included the posterior probabilities of class assignment for each data point as training data in the new model that then included the dummy code as a predictor of class assignment. This method can ensure replication of the original results while allowing for proper assessment of the Togetherness effect. </a:t>
            </a:r>
            <a:endParaRPr>
              <a:solidFill>
                <a:srgbClr val="D9D9D9"/>
              </a:solidFill>
              <a:latin typeface="Nunito"/>
              <a:ea typeface="Nunito"/>
              <a:cs typeface="Nunito"/>
              <a:sym typeface="Nunito"/>
            </a:endParaRPr>
          </a:p>
          <a:p>
            <a:pPr indent="0" lvl="0" marL="0" rtl="0">
              <a:lnSpc>
                <a:spcPct val="115000"/>
              </a:lnSpc>
              <a:spcBef>
                <a:spcPts val="1600"/>
              </a:spcBef>
              <a:spcAft>
                <a:spcPts val="0"/>
              </a:spcAft>
              <a:buNone/>
            </a:pPr>
            <a:r>
              <a:rPr lang="en">
                <a:solidFill>
                  <a:schemeClr val="accent5"/>
                </a:solidFill>
                <a:latin typeface="Nunito"/>
                <a:ea typeface="Nunito"/>
                <a:cs typeface="Nunito"/>
                <a:sym typeface="Nunito"/>
              </a:rPr>
              <a:t>Togetherness only differentiated the 3rd topographical feature from the other 2, in that being together decreased the likelihood of being in the dysregulatory topographical feature. In essence, intrapersonal dysregulation and interpersonal disconnection only occurred for the couple when they were apart. </a:t>
            </a:r>
            <a:endParaRPr>
              <a:solidFill>
                <a:schemeClr val="accent5"/>
              </a:solidFill>
              <a:latin typeface="Nunito"/>
              <a:ea typeface="Nunito"/>
              <a:cs typeface="Nunito"/>
              <a:sym typeface="Nunito"/>
            </a:endParaRPr>
          </a:p>
          <a:p>
            <a:pPr indent="0" lvl="0" marL="0" rtl="0">
              <a:lnSpc>
                <a:spcPct val="115000"/>
              </a:lnSpc>
              <a:spcBef>
                <a:spcPts val="1600"/>
              </a:spcBef>
              <a:spcAft>
                <a:spcPts val="1600"/>
              </a:spcAft>
              <a:buNone/>
            </a:pPr>
            <a:r>
              <a:t/>
            </a:r>
            <a:endParaRPr>
              <a:solidFill>
                <a:srgbClr val="D9D9D9"/>
              </a:solidFill>
              <a:latin typeface="Nunito"/>
              <a:ea typeface="Nunito"/>
              <a:cs typeface="Nunito"/>
              <a:sym typeface="Nunito"/>
            </a:endParaRPr>
          </a:p>
        </p:txBody>
      </p:sp>
      <p:cxnSp>
        <p:nvCxnSpPr>
          <p:cNvPr id="286" name="Shape 286"/>
          <p:cNvCxnSpPr/>
          <p:nvPr/>
        </p:nvCxnSpPr>
        <p:spPr>
          <a:xfrm flipH="1" rot="10800000">
            <a:off x="402850" y="995225"/>
            <a:ext cx="6298200" cy="465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p:nvPr/>
        </p:nvSpPr>
        <p:spPr>
          <a:xfrm>
            <a:off x="0" y="0"/>
            <a:ext cx="9161100" cy="20364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2" name="Shape 292"/>
          <p:cNvSpPr txBox="1"/>
          <p:nvPr>
            <p:ph idx="4294967295" type="title"/>
          </p:nvPr>
        </p:nvSpPr>
        <p:spPr>
          <a:xfrm>
            <a:off x="311700" y="22010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rPr>
              <a:t>Discussion </a:t>
            </a:r>
            <a:endParaRPr b="1">
              <a:solidFill>
                <a:srgbClr val="000000"/>
              </a:solidFill>
            </a:endParaRPr>
          </a:p>
          <a:p>
            <a:pPr indent="0" lvl="0" marL="0" rtl="0" algn="ctr">
              <a:spcBef>
                <a:spcPts val="400"/>
              </a:spcBef>
              <a:spcAft>
                <a:spcPts val="0"/>
              </a:spcAft>
              <a:buNone/>
            </a:pPr>
            <a:r>
              <a:t/>
            </a:r>
            <a:endParaRPr i="1" sz="1600">
              <a:solidFill>
                <a:srgbClr val="000000"/>
              </a:solidFill>
            </a:endParaRPr>
          </a:p>
          <a:p>
            <a:pPr indent="0" lvl="0" marL="0" rtl="0" algn="ctr">
              <a:spcBef>
                <a:spcPts val="400"/>
              </a:spcBef>
              <a:spcAft>
                <a:spcPts val="400"/>
              </a:spcAft>
              <a:buNone/>
            </a:pPr>
            <a:r>
              <a:rPr i="1" lang="en" sz="1600">
                <a:solidFill>
                  <a:srgbClr val="000000"/>
                </a:solidFill>
              </a:rPr>
              <a:t>My assumption</a:t>
            </a:r>
            <a:r>
              <a:rPr i="1" lang="en" sz="1600">
                <a:solidFill>
                  <a:srgbClr val="000000"/>
                </a:solidFill>
              </a:rPr>
              <a:t> “A couple will always show some form of co-regulation when being together but the co-regulation effects are what can determine their closeness.”</a:t>
            </a:r>
            <a:endParaRPr i="1" sz="1600">
              <a:solidFill>
                <a:srgbClr val="000000"/>
              </a:solidFill>
            </a:endParaRPr>
          </a:p>
        </p:txBody>
      </p:sp>
      <p:sp>
        <p:nvSpPr>
          <p:cNvPr id="293" name="Shape 293"/>
          <p:cNvSpPr txBox="1"/>
          <p:nvPr>
            <p:ph idx="4294967295" type="body"/>
          </p:nvPr>
        </p:nvSpPr>
        <p:spPr>
          <a:xfrm>
            <a:off x="231725"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sp>
        <p:nvSpPr>
          <p:cNvPr id="294" name="Shape 294"/>
          <p:cNvSpPr txBox="1"/>
          <p:nvPr>
            <p:ph idx="4294967295" type="body"/>
          </p:nvPr>
        </p:nvSpPr>
        <p:spPr>
          <a:xfrm>
            <a:off x="2449668"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sp>
        <p:nvSpPr>
          <p:cNvPr id="295" name="Shape 295"/>
          <p:cNvSpPr txBox="1"/>
          <p:nvPr>
            <p:ph idx="4294967295" type="body"/>
          </p:nvPr>
        </p:nvSpPr>
        <p:spPr>
          <a:xfrm>
            <a:off x="4667629"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sp>
        <p:nvSpPr>
          <p:cNvPr id="296" name="Shape 296"/>
          <p:cNvSpPr txBox="1"/>
          <p:nvPr>
            <p:ph idx="4294967295" type="body"/>
          </p:nvPr>
        </p:nvSpPr>
        <p:spPr>
          <a:xfrm>
            <a:off x="6885590"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cxnSp>
        <p:nvCxnSpPr>
          <p:cNvPr id="297" name="Shape 297"/>
          <p:cNvCxnSpPr/>
          <p:nvPr/>
        </p:nvCxnSpPr>
        <p:spPr>
          <a:xfrm flipH="1" rot="10800000">
            <a:off x="3785400" y="725300"/>
            <a:ext cx="1590300" cy="1800"/>
          </a:xfrm>
          <a:prstGeom prst="straightConnector1">
            <a:avLst/>
          </a:prstGeom>
          <a:noFill/>
          <a:ln cap="flat" cmpd="sng" w="38100">
            <a:solidFill>
              <a:schemeClr val="accent5"/>
            </a:solidFill>
            <a:prstDash val="solid"/>
            <a:round/>
            <a:headEnd len="med" w="med" type="none"/>
            <a:tailEnd len="med" w="med" type="none"/>
          </a:ln>
        </p:spPr>
      </p:cxnSp>
      <p:sp>
        <p:nvSpPr>
          <p:cNvPr id="298" name="Shape 298"/>
          <p:cNvSpPr txBox="1"/>
          <p:nvPr/>
        </p:nvSpPr>
        <p:spPr>
          <a:xfrm>
            <a:off x="349975" y="2237725"/>
            <a:ext cx="8333700" cy="2823000"/>
          </a:xfrm>
          <a:prstGeom prst="rect">
            <a:avLst/>
          </a:prstGeom>
          <a:noFill/>
          <a:ln>
            <a:noFill/>
          </a:ln>
        </p:spPr>
        <p:txBody>
          <a:bodyPr anchorCtr="0" anchor="t" bIns="91425" lIns="91425" spcFirstLastPara="1" rIns="91425" wrap="square" tIns="91425">
            <a:noAutofit/>
          </a:bodyPr>
          <a:lstStyle/>
          <a:p>
            <a:pPr indent="-317500" lvl="0" marL="457200" rtl="0">
              <a:lnSpc>
                <a:spcPct val="115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When the spouses were together, their heart rate tended to display 1 of 2 patterns. </a:t>
            </a:r>
            <a:endParaRPr>
              <a:solidFill>
                <a:srgbClr val="D9D9D9"/>
              </a:solidFill>
              <a:latin typeface="Nunito"/>
              <a:ea typeface="Nunito"/>
              <a:cs typeface="Nunito"/>
              <a:sym typeface="Nunito"/>
            </a:endParaRPr>
          </a:p>
          <a:p>
            <a:pPr indent="-317500" lvl="0" marL="457200" rtl="0">
              <a:lnSpc>
                <a:spcPct val="115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In this 1st pattern, change in each spouse’s heart rate was governed by his or her own previous heart rate - </a:t>
            </a:r>
            <a:r>
              <a:rPr lang="en">
                <a:solidFill>
                  <a:schemeClr val="accent4"/>
                </a:solidFill>
                <a:latin typeface="Nunito"/>
                <a:ea typeface="Nunito"/>
                <a:cs typeface="Nunito"/>
                <a:sym typeface="Nunito"/>
              </a:rPr>
              <a:t>Intrapersonal Regulation.</a:t>
            </a:r>
            <a:r>
              <a:rPr lang="en">
                <a:solidFill>
                  <a:schemeClr val="accent4"/>
                </a:solidFill>
                <a:latin typeface="Nunito"/>
                <a:ea typeface="Nunito"/>
                <a:cs typeface="Nunito"/>
                <a:sym typeface="Nunito"/>
              </a:rPr>
              <a:t> </a:t>
            </a:r>
            <a:endParaRPr>
              <a:solidFill>
                <a:schemeClr val="accent4"/>
              </a:solidFill>
              <a:latin typeface="Nunito"/>
              <a:ea typeface="Nunito"/>
              <a:cs typeface="Nunito"/>
              <a:sym typeface="Nunito"/>
            </a:endParaRPr>
          </a:p>
          <a:p>
            <a:pPr indent="-317500" lvl="0" marL="457200" rtl="0">
              <a:lnSpc>
                <a:spcPct val="115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In the 2nd pattern, change in each spouse’s heart rate was governed by his or her own previous heart rate, and change in wife’s heart rate was also significantly associated with husband’s previous heart rate - </a:t>
            </a:r>
            <a:r>
              <a:rPr lang="en">
                <a:solidFill>
                  <a:schemeClr val="accent4"/>
                </a:solidFill>
                <a:latin typeface="Nunito"/>
                <a:ea typeface="Nunito"/>
                <a:cs typeface="Nunito"/>
                <a:sym typeface="Nunito"/>
              </a:rPr>
              <a:t>Interpersonal Regulation </a:t>
            </a:r>
            <a:r>
              <a:rPr lang="en">
                <a:solidFill>
                  <a:srgbClr val="EFEFEF"/>
                </a:solidFill>
                <a:latin typeface="Nunito"/>
                <a:ea typeface="Nunito"/>
                <a:cs typeface="Nunito"/>
                <a:sym typeface="Nunito"/>
              </a:rPr>
              <a:t>&amp; </a:t>
            </a:r>
            <a:r>
              <a:rPr lang="en">
                <a:solidFill>
                  <a:schemeClr val="accent4"/>
                </a:solidFill>
                <a:latin typeface="Nunito"/>
                <a:ea typeface="Nunito"/>
                <a:cs typeface="Nunito"/>
                <a:sym typeface="Nunito"/>
              </a:rPr>
              <a:t>Wife-to-husband Co-regulation. </a:t>
            </a:r>
            <a:endParaRPr>
              <a:solidFill>
                <a:schemeClr val="accent4"/>
              </a:solidFill>
              <a:latin typeface="Nunito"/>
              <a:ea typeface="Nunito"/>
              <a:cs typeface="Nunito"/>
              <a:sym typeface="Nunito"/>
            </a:endParaRPr>
          </a:p>
          <a:p>
            <a:pPr indent="-317500" lvl="0" marL="457200" rtl="0">
              <a:lnSpc>
                <a:spcPct val="115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Finally, when spouses were apart, they were more likely to display a 3rd pattern where change in wife’s heart rate were associated with her own previous heart rate (</a:t>
            </a:r>
            <a:r>
              <a:rPr lang="en">
                <a:solidFill>
                  <a:schemeClr val="accent4"/>
                </a:solidFill>
                <a:latin typeface="Nunito"/>
                <a:ea typeface="Nunito"/>
                <a:cs typeface="Nunito"/>
                <a:sym typeface="Nunito"/>
              </a:rPr>
              <a:t>Intrapersonal Regulation</a:t>
            </a:r>
            <a:r>
              <a:rPr lang="en">
                <a:solidFill>
                  <a:srgbClr val="D9D9D9"/>
                </a:solidFill>
                <a:latin typeface="Nunito"/>
                <a:ea typeface="Nunito"/>
                <a:cs typeface="Nunito"/>
                <a:sym typeface="Nunito"/>
              </a:rPr>
              <a:t>) and change in husband’s heart rate was not significantly associated with his own (</a:t>
            </a:r>
            <a:r>
              <a:rPr lang="en">
                <a:solidFill>
                  <a:schemeClr val="accent4"/>
                </a:solidFill>
                <a:latin typeface="Nunito"/>
                <a:ea typeface="Nunito"/>
                <a:cs typeface="Nunito"/>
                <a:sym typeface="Nunito"/>
              </a:rPr>
              <a:t>Dysregulation</a:t>
            </a:r>
            <a:r>
              <a:rPr lang="en">
                <a:solidFill>
                  <a:srgbClr val="D9D9D9"/>
                </a:solidFill>
                <a:latin typeface="Nunito"/>
                <a:ea typeface="Nunito"/>
                <a:cs typeface="Nunito"/>
                <a:sym typeface="Nunito"/>
              </a:rPr>
              <a:t>) or wife’s previous heart rate (</a:t>
            </a:r>
            <a:r>
              <a:rPr lang="en">
                <a:solidFill>
                  <a:schemeClr val="accent4"/>
                </a:solidFill>
                <a:latin typeface="Nunito"/>
                <a:ea typeface="Nunito"/>
                <a:cs typeface="Nunito"/>
                <a:sym typeface="Nunito"/>
              </a:rPr>
              <a:t>Disconnection</a:t>
            </a:r>
            <a:r>
              <a:rPr lang="en">
                <a:solidFill>
                  <a:srgbClr val="D9D9D9"/>
                </a:solidFill>
                <a:latin typeface="Nunito"/>
                <a:ea typeface="Nunito"/>
                <a:cs typeface="Nunito"/>
                <a:sym typeface="Nunito"/>
              </a:rPr>
              <a:t>).</a:t>
            </a:r>
            <a:endParaRPr sz="600">
              <a:solidFill>
                <a:srgbClr val="D9D9D9"/>
              </a:solidFill>
              <a:latin typeface="Nunito"/>
              <a:ea typeface="Nunito"/>
              <a:cs typeface="Nunito"/>
              <a:sym typeface="Nunito"/>
            </a:endParaRPr>
          </a:p>
          <a:p>
            <a:pPr indent="0" lvl="0" marL="0" rtl="0">
              <a:lnSpc>
                <a:spcPct val="115000"/>
              </a:lnSpc>
              <a:spcBef>
                <a:spcPts val="1600"/>
              </a:spcBef>
              <a:spcAft>
                <a:spcPts val="1600"/>
              </a:spcAft>
              <a:buNone/>
            </a:pPr>
            <a:r>
              <a:t/>
            </a:r>
            <a:endParaRPr>
              <a:solidFill>
                <a:srgbClr val="D9D9D9"/>
              </a:solidFill>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pic>
        <p:nvPicPr>
          <p:cNvPr id="303" name="Shape 303"/>
          <p:cNvPicPr preferRelativeResize="0"/>
          <p:nvPr/>
        </p:nvPicPr>
        <p:blipFill rotWithShape="1">
          <a:blip r:embed="rId3">
            <a:alphaModFix/>
          </a:blip>
          <a:srcRect b="7264" l="0" r="0" t="7264"/>
          <a:stretch/>
        </p:blipFill>
        <p:spPr>
          <a:xfrm>
            <a:off x="58391" y="0"/>
            <a:ext cx="9027225" cy="5143503"/>
          </a:xfrm>
          <a:prstGeom prst="rect">
            <a:avLst/>
          </a:prstGeom>
          <a:noFill/>
          <a:ln>
            <a:noFill/>
          </a:ln>
        </p:spPr>
      </p:pic>
      <p:sp>
        <p:nvSpPr>
          <p:cNvPr id="304" name="Shape 304"/>
          <p:cNvSpPr/>
          <p:nvPr/>
        </p:nvSpPr>
        <p:spPr>
          <a:xfrm>
            <a:off x="-25650" y="45925"/>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5" name="Shape 305"/>
          <p:cNvSpPr/>
          <p:nvPr/>
        </p:nvSpPr>
        <p:spPr>
          <a:xfrm>
            <a:off x="-25662"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6" name="Shape 30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a:t>Distressed Relationships</a:t>
            </a:r>
            <a:endParaRPr b="1"/>
          </a:p>
        </p:txBody>
      </p:sp>
      <p:sp>
        <p:nvSpPr>
          <p:cNvPr id="307" name="Shape 307"/>
          <p:cNvSpPr txBox="1"/>
          <p:nvPr>
            <p:ph idx="1" type="subTitle"/>
          </p:nvPr>
        </p:nvSpPr>
        <p:spPr>
          <a:xfrm>
            <a:off x="311700" y="29907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Nunito"/>
                <a:ea typeface="Nunito"/>
                <a:cs typeface="Nunito"/>
                <a:sym typeface="Nunito"/>
              </a:rPr>
              <a:t>Co-regulation Effects</a:t>
            </a:r>
            <a:endParaRPr>
              <a:latin typeface="Nunito"/>
              <a:ea typeface="Nunito"/>
              <a:cs typeface="Nunito"/>
              <a:sym typeface="Nunito"/>
            </a:endParaRPr>
          </a:p>
        </p:txBody>
      </p:sp>
      <p:cxnSp>
        <p:nvCxnSpPr>
          <p:cNvPr id="308" name="Shape 308"/>
          <p:cNvCxnSpPr/>
          <p:nvPr/>
        </p:nvCxnSpPr>
        <p:spPr>
          <a:xfrm flipH="1" rot="10800000">
            <a:off x="3185425" y="2797175"/>
            <a:ext cx="2911200" cy="360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Shape 313"/>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4" name="Shape 314"/>
          <p:cNvSpPr/>
          <p:nvPr/>
        </p:nvSpPr>
        <p:spPr>
          <a:xfrm>
            <a:off x="24450"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5" name="Shape 315"/>
          <p:cNvSpPr txBox="1"/>
          <p:nvPr>
            <p:ph type="title"/>
          </p:nvPr>
        </p:nvSpPr>
        <p:spPr>
          <a:xfrm>
            <a:off x="312875" y="882425"/>
            <a:ext cx="8294100" cy="450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3600"/>
              <a:t>Further Investigation - Togetherness </a:t>
            </a:r>
            <a:endParaRPr b="1" sz="3600"/>
          </a:p>
          <a:p>
            <a:pPr indent="0" lvl="0" marL="0" rtl="0">
              <a:spcBef>
                <a:spcPts val="1000"/>
              </a:spcBef>
              <a:spcAft>
                <a:spcPts val="1000"/>
              </a:spcAft>
              <a:buNone/>
            </a:pPr>
            <a:r>
              <a:t/>
            </a:r>
            <a:endParaRPr>
              <a:solidFill>
                <a:srgbClr val="D9D9D9"/>
              </a:solidFill>
            </a:endParaRPr>
          </a:p>
        </p:txBody>
      </p:sp>
      <p:sp>
        <p:nvSpPr>
          <p:cNvPr id="316" name="Shape 316"/>
          <p:cNvSpPr txBox="1"/>
          <p:nvPr/>
        </p:nvSpPr>
        <p:spPr>
          <a:xfrm>
            <a:off x="312875" y="1220375"/>
            <a:ext cx="8332200" cy="3923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rgbClr val="EFEFEF"/>
                </a:solidFill>
                <a:latin typeface="Nunito"/>
                <a:ea typeface="Nunito"/>
                <a:cs typeface="Nunito"/>
                <a:sym typeface="Nunito"/>
              </a:rPr>
              <a:t>Differences in set points across the 3 patterns are consistent with findings that spouse in </a:t>
            </a:r>
            <a:r>
              <a:rPr lang="en" sz="1800">
                <a:solidFill>
                  <a:schemeClr val="accent4"/>
                </a:solidFill>
                <a:latin typeface="Nunito"/>
                <a:ea typeface="Nunito"/>
                <a:cs typeface="Nunito"/>
                <a:sym typeface="Nunito"/>
              </a:rPr>
              <a:t>distressed </a:t>
            </a:r>
            <a:r>
              <a:rPr lang="en" sz="1800">
                <a:solidFill>
                  <a:srgbClr val="EFEFEF"/>
                </a:solidFill>
                <a:latin typeface="Nunito"/>
                <a:ea typeface="Nunito"/>
                <a:cs typeface="Nunito"/>
                <a:sym typeface="Nunito"/>
              </a:rPr>
              <a:t>relationships show </a:t>
            </a:r>
            <a:r>
              <a:rPr lang="en" sz="1800">
                <a:solidFill>
                  <a:srgbClr val="E23075"/>
                </a:solidFill>
                <a:latin typeface="Nunito"/>
                <a:ea typeface="Nunito"/>
                <a:cs typeface="Nunito"/>
                <a:sym typeface="Nunito"/>
              </a:rPr>
              <a:t>elevation </a:t>
            </a:r>
            <a:r>
              <a:rPr lang="en" sz="1800">
                <a:solidFill>
                  <a:srgbClr val="EFEFEF"/>
                </a:solidFill>
                <a:latin typeface="Nunito"/>
                <a:ea typeface="Nunito"/>
                <a:cs typeface="Nunito"/>
                <a:sym typeface="Nunito"/>
              </a:rPr>
              <a:t>in heart rate when interacting with one another relative to when apart. </a:t>
            </a:r>
            <a:endParaRPr sz="1800">
              <a:solidFill>
                <a:srgbClr val="EFEFEF"/>
              </a:solidFill>
              <a:latin typeface="Nunito"/>
              <a:ea typeface="Nunito"/>
              <a:cs typeface="Nunito"/>
              <a:sym typeface="Nunito"/>
            </a:endParaRPr>
          </a:p>
          <a:p>
            <a:pPr indent="-317500" lvl="0" marL="457200" rtl="0">
              <a:lnSpc>
                <a:spcPct val="115000"/>
              </a:lnSpc>
              <a:spcBef>
                <a:spcPts val="1600"/>
              </a:spcBef>
              <a:spcAft>
                <a:spcPts val="0"/>
              </a:spcAft>
              <a:buClr>
                <a:srgbClr val="FFFFFF"/>
              </a:buClr>
              <a:buSzPts val="1400"/>
              <a:buFont typeface="Nunito"/>
              <a:buChar char="●"/>
            </a:pPr>
            <a:r>
              <a:rPr lang="en">
                <a:solidFill>
                  <a:srgbClr val="D9D9D9"/>
                </a:solidFill>
                <a:latin typeface="Nunito"/>
                <a:ea typeface="Nunito"/>
                <a:cs typeface="Nunito"/>
                <a:sym typeface="Nunito"/>
              </a:rPr>
              <a:t>More specially, both spouses’ set point in the 3rd class, which was more likely to occur when spouses were separate, was </a:t>
            </a:r>
            <a:r>
              <a:rPr lang="en">
                <a:solidFill>
                  <a:schemeClr val="accent1"/>
                </a:solidFill>
                <a:latin typeface="Nunito"/>
                <a:ea typeface="Nunito"/>
                <a:cs typeface="Nunito"/>
                <a:sym typeface="Nunito"/>
              </a:rPr>
              <a:t>lower </a:t>
            </a:r>
            <a:r>
              <a:rPr lang="en">
                <a:solidFill>
                  <a:srgbClr val="D9D9D9"/>
                </a:solidFill>
                <a:latin typeface="Nunito"/>
                <a:ea typeface="Nunito"/>
                <a:cs typeface="Nunito"/>
                <a:sym typeface="Nunito"/>
              </a:rPr>
              <a:t>than their set points in the other 2 classes.</a:t>
            </a:r>
            <a:endParaRPr>
              <a:solidFill>
                <a:srgbClr val="D9D9D9"/>
              </a:solidFill>
              <a:latin typeface="Nunito"/>
              <a:ea typeface="Nunito"/>
              <a:cs typeface="Nunito"/>
              <a:sym typeface="Nunito"/>
            </a:endParaRPr>
          </a:p>
          <a:p>
            <a:pPr indent="-317500" lvl="0" marL="457200" rtl="0">
              <a:lnSpc>
                <a:spcPct val="115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The nature of the co-regulatory effect in the 2nd pattern is consistent with clinical theory. The </a:t>
            </a:r>
            <a:r>
              <a:rPr lang="en">
                <a:solidFill>
                  <a:schemeClr val="accent4"/>
                </a:solidFill>
                <a:latin typeface="Nunito"/>
                <a:ea typeface="Nunito"/>
                <a:cs typeface="Nunito"/>
                <a:sym typeface="Nunito"/>
              </a:rPr>
              <a:t>positive</a:t>
            </a:r>
            <a:r>
              <a:rPr lang="en">
                <a:solidFill>
                  <a:srgbClr val="D9D9D9"/>
                </a:solidFill>
                <a:latin typeface="Nunito"/>
                <a:ea typeface="Nunito"/>
                <a:cs typeface="Nunito"/>
                <a:sym typeface="Nunito"/>
              </a:rPr>
              <a:t> sign of the association between husband’s previous heart rate and wife’s change in heart rate combined with the </a:t>
            </a:r>
            <a:r>
              <a:rPr lang="en">
                <a:solidFill>
                  <a:schemeClr val="accent5"/>
                </a:solidFill>
                <a:latin typeface="Nunito"/>
                <a:ea typeface="Nunito"/>
                <a:cs typeface="Nunito"/>
                <a:sym typeface="Nunito"/>
              </a:rPr>
              <a:t>negative</a:t>
            </a:r>
            <a:r>
              <a:rPr lang="en">
                <a:solidFill>
                  <a:srgbClr val="D9D9D9"/>
                </a:solidFill>
                <a:latin typeface="Nunito"/>
                <a:ea typeface="Nunito"/>
                <a:cs typeface="Nunito"/>
                <a:sym typeface="Nunito"/>
              </a:rPr>
              <a:t> sign of the association between wife’s previous heart rate and wife’s change in heart rate indicates a </a:t>
            </a:r>
            <a:r>
              <a:rPr lang="en">
                <a:solidFill>
                  <a:srgbClr val="E23075"/>
                </a:solidFill>
                <a:latin typeface="Nunito"/>
                <a:ea typeface="Nunito"/>
                <a:cs typeface="Nunito"/>
                <a:sym typeface="Nunito"/>
              </a:rPr>
              <a:t>compensatory influence </a:t>
            </a:r>
            <a:r>
              <a:rPr lang="en">
                <a:solidFill>
                  <a:srgbClr val="D9D9D9"/>
                </a:solidFill>
                <a:latin typeface="Nunito"/>
                <a:ea typeface="Nunito"/>
                <a:cs typeface="Nunito"/>
                <a:sym typeface="Nunito"/>
              </a:rPr>
              <a:t>of the 2 spouses’ previous heart rates on wife’s change in heart rate.</a:t>
            </a:r>
            <a:endParaRPr>
              <a:solidFill>
                <a:srgbClr val="D9D9D9"/>
              </a:solidFill>
              <a:latin typeface="Nunito"/>
              <a:ea typeface="Nunito"/>
              <a:cs typeface="Nunito"/>
              <a:sym typeface="Nunito"/>
            </a:endParaRPr>
          </a:p>
          <a:p>
            <a:pPr indent="-317500" lvl="0" marL="457200" rtl="0">
              <a:lnSpc>
                <a:spcPct val="115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Wife’s heart rate returns to her set point more </a:t>
            </a:r>
            <a:r>
              <a:rPr lang="en">
                <a:solidFill>
                  <a:schemeClr val="accent1"/>
                </a:solidFill>
                <a:latin typeface="Nunito"/>
                <a:ea typeface="Nunito"/>
                <a:cs typeface="Nunito"/>
                <a:sym typeface="Nunito"/>
              </a:rPr>
              <a:t>slowly</a:t>
            </a:r>
            <a:r>
              <a:rPr lang="en">
                <a:solidFill>
                  <a:srgbClr val="D9D9D9"/>
                </a:solidFill>
                <a:latin typeface="Nunito"/>
                <a:ea typeface="Nunito"/>
                <a:cs typeface="Nunito"/>
                <a:sym typeface="Nunito"/>
              </a:rPr>
              <a:t> to the extent that husband’s heart rate is further away from his own set point. </a:t>
            </a:r>
            <a:endParaRPr>
              <a:solidFill>
                <a:srgbClr val="D9D9D9"/>
              </a:solidFill>
              <a:latin typeface="Nunito"/>
              <a:ea typeface="Nunito"/>
              <a:cs typeface="Nunito"/>
              <a:sym typeface="Nunito"/>
            </a:endParaRPr>
          </a:p>
        </p:txBody>
      </p:sp>
      <p:cxnSp>
        <p:nvCxnSpPr>
          <p:cNvPr id="317" name="Shape 317"/>
          <p:cNvCxnSpPr/>
          <p:nvPr/>
        </p:nvCxnSpPr>
        <p:spPr>
          <a:xfrm flipH="1" rot="10800000">
            <a:off x="402850" y="995225"/>
            <a:ext cx="6298200" cy="465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Shape 322"/>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3" name="Shape 323"/>
          <p:cNvSpPr/>
          <p:nvPr/>
        </p:nvSpPr>
        <p:spPr>
          <a:xfrm>
            <a:off x="24450"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4" name="Shape 324"/>
          <p:cNvSpPr txBox="1"/>
          <p:nvPr>
            <p:ph type="title"/>
          </p:nvPr>
        </p:nvSpPr>
        <p:spPr>
          <a:xfrm>
            <a:off x="312875" y="882425"/>
            <a:ext cx="7191600" cy="450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4200"/>
              <a:t>More Evidence</a:t>
            </a:r>
            <a:r>
              <a:rPr b="1" lang="en" sz="4200"/>
              <a:t> </a:t>
            </a:r>
            <a:endParaRPr b="1" sz="4200"/>
          </a:p>
          <a:p>
            <a:pPr indent="0" lvl="0" marL="0" rtl="0">
              <a:spcBef>
                <a:spcPts val="1000"/>
              </a:spcBef>
              <a:spcAft>
                <a:spcPts val="1000"/>
              </a:spcAft>
              <a:buNone/>
            </a:pPr>
            <a:r>
              <a:t/>
            </a:r>
            <a:endParaRPr>
              <a:solidFill>
                <a:srgbClr val="D9D9D9"/>
              </a:solidFill>
            </a:endParaRPr>
          </a:p>
        </p:txBody>
      </p:sp>
      <p:sp>
        <p:nvSpPr>
          <p:cNvPr id="325" name="Shape 325"/>
          <p:cNvSpPr txBox="1"/>
          <p:nvPr/>
        </p:nvSpPr>
        <p:spPr>
          <a:xfrm>
            <a:off x="312875" y="1191300"/>
            <a:ext cx="8332200" cy="3923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rgbClr val="D9D9D9"/>
                </a:solidFill>
                <a:latin typeface="Nunito"/>
                <a:ea typeface="Nunito"/>
                <a:cs typeface="Nunito"/>
                <a:sym typeface="Nunito"/>
              </a:rPr>
              <a:t>Treatment-seeking, distressed spouses’ vocally encoded </a:t>
            </a:r>
            <a:r>
              <a:rPr lang="en" sz="1800">
                <a:solidFill>
                  <a:schemeClr val="accent5"/>
                </a:solidFill>
                <a:latin typeface="Nunito"/>
                <a:ea typeface="Nunito"/>
                <a:cs typeface="Nunito"/>
                <a:sym typeface="Nunito"/>
              </a:rPr>
              <a:t>emotional arousal </a:t>
            </a:r>
            <a:r>
              <a:rPr lang="en" sz="1800">
                <a:solidFill>
                  <a:srgbClr val="D9D9D9"/>
                </a:solidFill>
                <a:latin typeface="Nunito"/>
                <a:ea typeface="Nunito"/>
                <a:cs typeface="Nunito"/>
                <a:sym typeface="Nunito"/>
              </a:rPr>
              <a:t>during relationship conflict :</a:t>
            </a:r>
            <a:endParaRPr sz="1800">
              <a:solidFill>
                <a:srgbClr val="D9D9D9"/>
              </a:solidFill>
              <a:latin typeface="Nunito"/>
              <a:ea typeface="Nunito"/>
              <a:cs typeface="Nunito"/>
              <a:sym typeface="Nunito"/>
            </a:endParaRPr>
          </a:p>
          <a:p>
            <a:pPr indent="-317500" lvl="0" marL="457200" rtl="0">
              <a:lnSpc>
                <a:spcPct val="115000"/>
              </a:lnSpc>
              <a:spcBef>
                <a:spcPts val="1600"/>
              </a:spcBef>
              <a:spcAft>
                <a:spcPts val="0"/>
              </a:spcAft>
              <a:buClr>
                <a:srgbClr val="D9D9D9"/>
              </a:buClr>
              <a:buSzPts val="1400"/>
              <a:buFont typeface="Nunito"/>
              <a:buChar char="●"/>
            </a:pPr>
            <a:r>
              <a:rPr lang="en">
                <a:solidFill>
                  <a:srgbClr val="D9D9D9"/>
                </a:solidFill>
                <a:latin typeface="Nunito"/>
                <a:ea typeface="Nunito"/>
                <a:cs typeface="Nunito"/>
                <a:sym typeface="Nunito"/>
              </a:rPr>
              <a:t>Prior to receiving couple therapy, to the extent that husbands were </a:t>
            </a:r>
            <a:r>
              <a:rPr lang="en">
                <a:solidFill>
                  <a:srgbClr val="E23075"/>
                </a:solidFill>
                <a:latin typeface="Nunito"/>
                <a:ea typeface="Nunito"/>
                <a:cs typeface="Nunito"/>
                <a:sym typeface="Nunito"/>
              </a:rPr>
              <a:t>more aroused</a:t>
            </a:r>
            <a:r>
              <a:rPr lang="en">
                <a:solidFill>
                  <a:srgbClr val="D9D9D9"/>
                </a:solidFill>
                <a:latin typeface="Nunito"/>
                <a:ea typeface="Nunito"/>
                <a:cs typeface="Nunito"/>
                <a:sym typeface="Nunito"/>
              </a:rPr>
              <a:t>, wives returned to their set points </a:t>
            </a:r>
            <a:r>
              <a:rPr lang="en">
                <a:solidFill>
                  <a:schemeClr val="accent1"/>
                </a:solidFill>
                <a:latin typeface="Nunito"/>
                <a:ea typeface="Nunito"/>
                <a:cs typeface="Nunito"/>
                <a:sym typeface="Nunito"/>
              </a:rPr>
              <a:t>more slowly</a:t>
            </a:r>
            <a:r>
              <a:rPr lang="en">
                <a:solidFill>
                  <a:srgbClr val="D9D9D9"/>
                </a:solidFill>
                <a:latin typeface="Nunito"/>
                <a:ea typeface="Nunito"/>
                <a:cs typeface="Nunito"/>
                <a:sym typeface="Nunito"/>
              </a:rPr>
              <a:t>. </a:t>
            </a:r>
            <a:endParaRPr>
              <a:solidFill>
                <a:srgbClr val="D9D9D9"/>
              </a:solidFill>
              <a:latin typeface="Nunito"/>
              <a:ea typeface="Nunito"/>
              <a:cs typeface="Nunito"/>
              <a:sym typeface="Nunito"/>
            </a:endParaRPr>
          </a:p>
          <a:p>
            <a:pPr indent="-317500" lvl="0" marL="457200" rtl="0">
              <a:lnSpc>
                <a:spcPct val="115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After therapy, wives rates of return to their set points was </a:t>
            </a:r>
            <a:r>
              <a:rPr lang="en">
                <a:solidFill>
                  <a:schemeClr val="accent4"/>
                </a:solidFill>
                <a:latin typeface="Nunito"/>
                <a:ea typeface="Nunito"/>
                <a:cs typeface="Nunito"/>
                <a:sym typeface="Nunito"/>
              </a:rPr>
              <a:t>unrelated</a:t>
            </a:r>
            <a:r>
              <a:rPr lang="en">
                <a:solidFill>
                  <a:srgbClr val="D9D9D9"/>
                </a:solidFill>
                <a:latin typeface="Nunito"/>
                <a:ea typeface="Nunito"/>
                <a:cs typeface="Nunito"/>
                <a:sym typeface="Nunito"/>
              </a:rPr>
              <a:t> to husbands’ levels of arousal.</a:t>
            </a:r>
            <a:endParaRPr>
              <a:solidFill>
                <a:srgbClr val="D9D9D9"/>
              </a:solidFill>
              <a:latin typeface="Nunito"/>
              <a:ea typeface="Nunito"/>
              <a:cs typeface="Nunito"/>
              <a:sym typeface="Nunito"/>
            </a:endParaRPr>
          </a:p>
          <a:p>
            <a:pPr indent="-317500" lvl="0" marL="457200" rtl="0">
              <a:lnSpc>
                <a:spcPct val="115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We then used the </a:t>
            </a:r>
            <a:r>
              <a:rPr lang="en" u="sng">
                <a:solidFill>
                  <a:schemeClr val="hlink"/>
                </a:solidFill>
                <a:latin typeface="Nunito"/>
                <a:ea typeface="Nunito"/>
                <a:cs typeface="Nunito"/>
                <a:sym typeface="Nunito"/>
                <a:hlinkClick r:id="rId3"/>
              </a:rPr>
              <a:t>Runge-Kutta 4th-order</a:t>
            </a:r>
            <a:r>
              <a:rPr lang="en">
                <a:solidFill>
                  <a:srgbClr val="D9D9D9"/>
                </a:solidFill>
                <a:latin typeface="Nunito"/>
                <a:ea typeface="Nunito"/>
                <a:cs typeface="Nunito"/>
                <a:sym typeface="Nunito"/>
              </a:rPr>
              <a:t> algorithm for estimating the expected values several steps into the future. This approach is particularly useful in that it is able to also identify issues of nonstationary:</a:t>
            </a:r>
            <a:endParaRPr sz="600">
              <a:solidFill>
                <a:srgbClr val="D9D9D9"/>
              </a:solidFill>
              <a:latin typeface="Nunito"/>
              <a:ea typeface="Nunito"/>
              <a:cs typeface="Nunito"/>
              <a:sym typeface="Nunito"/>
            </a:endParaRPr>
          </a:p>
          <a:p>
            <a:pPr indent="0" lvl="0" marL="0" rtl="0">
              <a:lnSpc>
                <a:spcPct val="115000"/>
              </a:lnSpc>
              <a:spcBef>
                <a:spcPts val="1600"/>
              </a:spcBef>
              <a:spcAft>
                <a:spcPts val="0"/>
              </a:spcAft>
              <a:buNone/>
            </a:pPr>
            <a:r>
              <a:rPr lang="en">
                <a:solidFill>
                  <a:schemeClr val="accent5"/>
                </a:solidFill>
                <a:latin typeface="Nunito"/>
                <a:ea typeface="Nunito"/>
                <a:cs typeface="Nunito"/>
                <a:sym typeface="Nunito"/>
              </a:rPr>
              <a:t>These findings are all consistent with numerous theoretical models of romantic relationships, which posit that relationship distress tends to co-occur with increased difficulty with emotion regulation (I believe it implies elevation of heart rate).</a:t>
            </a:r>
            <a:endParaRPr>
              <a:solidFill>
                <a:schemeClr val="accent5"/>
              </a:solidFill>
              <a:latin typeface="Nunito"/>
              <a:ea typeface="Nunito"/>
              <a:cs typeface="Nunito"/>
              <a:sym typeface="Nunito"/>
            </a:endParaRPr>
          </a:p>
          <a:p>
            <a:pPr indent="0" lvl="0" marL="0" rtl="0">
              <a:lnSpc>
                <a:spcPct val="115000"/>
              </a:lnSpc>
              <a:spcBef>
                <a:spcPts val="1600"/>
              </a:spcBef>
              <a:spcAft>
                <a:spcPts val="0"/>
              </a:spcAft>
              <a:buNone/>
            </a:pPr>
            <a:r>
              <a:t/>
            </a:r>
            <a:endParaRPr sz="600">
              <a:solidFill>
                <a:srgbClr val="D9D9D9"/>
              </a:solidFill>
              <a:latin typeface="Nunito"/>
              <a:ea typeface="Nunito"/>
              <a:cs typeface="Nunito"/>
              <a:sym typeface="Nunito"/>
            </a:endParaRPr>
          </a:p>
          <a:p>
            <a:pPr indent="0" lvl="0" marL="0" rtl="0">
              <a:lnSpc>
                <a:spcPct val="115000"/>
              </a:lnSpc>
              <a:spcBef>
                <a:spcPts val="1600"/>
              </a:spcBef>
              <a:spcAft>
                <a:spcPts val="1600"/>
              </a:spcAft>
              <a:buNone/>
            </a:pPr>
            <a:r>
              <a:t/>
            </a:r>
            <a:endParaRPr>
              <a:solidFill>
                <a:srgbClr val="D9D9D9"/>
              </a:solidFill>
              <a:latin typeface="Nunito"/>
              <a:ea typeface="Nunito"/>
              <a:cs typeface="Nunito"/>
              <a:sym typeface="Nunito"/>
            </a:endParaRPr>
          </a:p>
        </p:txBody>
      </p:sp>
      <p:cxnSp>
        <p:nvCxnSpPr>
          <p:cNvPr id="326" name="Shape 326"/>
          <p:cNvCxnSpPr/>
          <p:nvPr/>
        </p:nvCxnSpPr>
        <p:spPr>
          <a:xfrm flipH="1" rot="10800000">
            <a:off x="485450" y="964850"/>
            <a:ext cx="1590300" cy="18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pic>
        <p:nvPicPr>
          <p:cNvPr id="331" name="Shape 331"/>
          <p:cNvPicPr preferRelativeResize="0"/>
          <p:nvPr/>
        </p:nvPicPr>
        <p:blipFill rotWithShape="1">
          <a:blip r:embed="rId3">
            <a:alphaModFix/>
          </a:blip>
          <a:srcRect b="7280" l="0" r="0" t="7271"/>
          <a:stretch/>
        </p:blipFill>
        <p:spPr>
          <a:xfrm>
            <a:off x="58391" y="0"/>
            <a:ext cx="9027226" cy="5143503"/>
          </a:xfrm>
          <a:prstGeom prst="rect">
            <a:avLst/>
          </a:prstGeom>
          <a:noFill/>
          <a:ln>
            <a:noFill/>
          </a:ln>
        </p:spPr>
      </p:pic>
      <p:sp>
        <p:nvSpPr>
          <p:cNvPr id="332" name="Shape 332"/>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3" name="Shape 333"/>
          <p:cNvSpPr/>
          <p:nvPr/>
        </p:nvSpPr>
        <p:spPr>
          <a:xfrm>
            <a:off x="24463" y="582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4" name="Shape 3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a:t>Linear vs Nonlinear </a:t>
            </a:r>
            <a:endParaRPr b="1"/>
          </a:p>
        </p:txBody>
      </p:sp>
      <p:sp>
        <p:nvSpPr>
          <p:cNvPr id="335" name="Shape 335"/>
          <p:cNvSpPr txBox="1"/>
          <p:nvPr>
            <p:ph idx="1" type="subTitle"/>
          </p:nvPr>
        </p:nvSpPr>
        <p:spPr>
          <a:xfrm>
            <a:off x="311700" y="29907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Nunito"/>
                <a:ea typeface="Nunito"/>
                <a:cs typeface="Nunito"/>
                <a:sym typeface="Nunito"/>
              </a:rPr>
              <a:t>Issues within a Dynamical Systems Approach</a:t>
            </a:r>
            <a:endParaRPr>
              <a:latin typeface="Nunito"/>
              <a:ea typeface="Nunito"/>
              <a:cs typeface="Nunito"/>
              <a:sym typeface="Nunito"/>
            </a:endParaRPr>
          </a:p>
        </p:txBody>
      </p:sp>
      <p:cxnSp>
        <p:nvCxnSpPr>
          <p:cNvPr id="336" name="Shape 336"/>
          <p:cNvCxnSpPr/>
          <p:nvPr/>
        </p:nvCxnSpPr>
        <p:spPr>
          <a:xfrm flipH="1" rot="10800000">
            <a:off x="3081175" y="2797175"/>
            <a:ext cx="2911200" cy="360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2" name="Shape 342"/>
          <p:cNvSpPr/>
          <p:nvPr/>
        </p:nvSpPr>
        <p:spPr>
          <a:xfrm>
            <a:off x="24450"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3" name="Shape 343"/>
          <p:cNvSpPr txBox="1"/>
          <p:nvPr>
            <p:ph type="title"/>
          </p:nvPr>
        </p:nvSpPr>
        <p:spPr>
          <a:xfrm>
            <a:off x="312875" y="882425"/>
            <a:ext cx="7191600" cy="450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4200"/>
              <a:t>Difference </a:t>
            </a:r>
            <a:r>
              <a:rPr b="1" lang="en" sz="4200"/>
              <a:t> </a:t>
            </a:r>
            <a:endParaRPr b="1" sz="4200"/>
          </a:p>
          <a:p>
            <a:pPr indent="0" lvl="0" marL="0" rtl="0">
              <a:spcBef>
                <a:spcPts val="1000"/>
              </a:spcBef>
              <a:spcAft>
                <a:spcPts val="1000"/>
              </a:spcAft>
              <a:buNone/>
            </a:pPr>
            <a:r>
              <a:t/>
            </a:r>
            <a:endParaRPr>
              <a:solidFill>
                <a:srgbClr val="D9D9D9"/>
              </a:solidFill>
            </a:endParaRPr>
          </a:p>
        </p:txBody>
      </p:sp>
      <p:sp>
        <p:nvSpPr>
          <p:cNvPr id="344" name="Shape 344"/>
          <p:cNvSpPr txBox="1"/>
          <p:nvPr/>
        </p:nvSpPr>
        <p:spPr>
          <a:xfrm>
            <a:off x="454600" y="1220400"/>
            <a:ext cx="8093400" cy="3923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rgbClr val="D9D9D9"/>
                </a:solidFill>
                <a:latin typeface="Nunito"/>
                <a:ea typeface="Nunito"/>
                <a:cs typeface="Nunito"/>
                <a:sym typeface="Nunito"/>
              </a:rPr>
              <a:t>One aspects of the distinction that warrants careful examination is that</a:t>
            </a:r>
            <a:r>
              <a:rPr lang="en" sz="1800">
                <a:solidFill>
                  <a:srgbClr val="D9D9D9"/>
                </a:solidFill>
                <a:latin typeface="Nunito"/>
                <a:ea typeface="Nunito"/>
                <a:cs typeface="Nunito"/>
                <a:sym typeface="Nunito"/>
              </a:rPr>
              <a:t>:</a:t>
            </a:r>
            <a:endParaRPr b="1" sz="600">
              <a:solidFill>
                <a:schemeClr val="accent5"/>
              </a:solidFill>
              <a:latin typeface="Nunito"/>
              <a:ea typeface="Nunito"/>
              <a:cs typeface="Nunito"/>
              <a:sym typeface="Nunito"/>
            </a:endParaRPr>
          </a:p>
          <a:p>
            <a:pPr indent="0" lvl="0" marL="0" rtl="0" algn="ctr">
              <a:lnSpc>
                <a:spcPct val="115000"/>
              </a:lnSpc>
              <a:spcBef>
                <a:spcPts val="1600"/>
              </a:spcBef>
              <a:spcAft>
                <a:spcPts val="0"/>
              </a:spcAft>
              <a:buNone/>
            </a:pPr>
            <a:r>
              <a:rPr b="1" lang="en">
                <a:solidFill>
                  <a:schemeClr val="accent5"/>
                </a:solidFill>
                <a:latin typeface="Nunito"/>
                <a:ea typeface="Nunito"/>
                <a:cs typeface="Nunito"/>
                <a:sym typeface="Nunito"/>
              </a:rPr>
              <a:t>Linear Dynamic Models are capable of describing nonlinear patterns through time. </a:t>
            </a:r>
            <a:endParaRPr b="1" sz="600">
              <a:solidFill>
                <a:schemeClr val="accent5"/>
              </a:solidFill>
              <a:latin typeface="Nunito"/>
              <a:ea typeface="Nunito"/>
              <a:cs typeface="Nunito"/>
              <a:sym typeface="Nunito"/>
            </a:endParaRPr>
          </a:p>
          <a:p>
            <a:pPr indent="-317500" lvl="0" marL="457200" rtl="0">
              <a:lnSpc>
                <a:spcPct val="115000"/>
              </a:lnSpc>
              <a:spcBef>
                <a:spcPts val="1600"/>
              </a:spcBef>
              <a:spcAft>
                <a:spcPts val="0"/>
              </a:spcAft>
              <a:buClr>
                <a:srgbClr val="D9D9D9"/>
              </a:buClr>
              <a:buSzPts val="1400"/>
              <a:buFont typeface="Nunito"/>
              <a:buChar char="●"/>
            </a:pPr>
            <a:r>
              <a:rPr lang="en">
                <a:solidFill>
                  <a:srgbClr val="D9D9D9"/>
                </a:solidFill>
                <a:latin typeface="Nunito"/>
                <a:ea typeface="Nunito"/>
                <a:cs typeface="Nunito"/>
                <a:sym typeface="Nunito"/>
              </a:rPr>
              <a:t>Nonlinear dynamic model includes nonlinear terms such as polynomials and interactions on the </a:t>
            </a:r>
            <a:r>
              <a:rPr lang="en">
                <a:solidFill>
                  <a:schemeClr val="accent4"/>
                </a:solidFill>
                <a:latin typeface="Nunito"/>
                <a:ea typeface="Nunito"/>
                <a:cs typeface="Nunito"/>
                <a:sym typeface="Nunito"/>
              </a:rPr>
              <a:t>predictor side </a:t>
            </a:r>
            <a:r>
              <a:rPr lang="en">
                <a:solidFill>
                  <a:srgbClr val="D9D9D9"/>
                </a:solidFill>
                <a:latin typeface="Nunito"/>
                <a:ea typeface="Nunito"/>
                <a:cs typeface="Nunito"/>
                <a:sym typeface="Nunito"/>
              </a:rPr>
              <a:t>of the equation, or some approach like </a:t>
            </a:r>
            <a:r>
              <a:rPr lang="en">
                <a:solidFill>
                  <a:schemeClr val="accent1"/>
                </a:solidFill>
                <a:latin typeface="Nunito"/>
                <a:ea typeface="Nunito"/>
                <a:cs typeface="Nunito"/>
                <a:sym typeface="Nunito"/>
              </a:rPr>
              <a:t>mixture modeling</a:t>
            </a:r>
            <a:r>
              <a:rPr lang="en">
                <a:solidFill>
                  <a:srgbClr val="D9D9D9"/>
                </a:solidFill>
                <a:latin typeface="Nunito"/>
                <a:ea typeface="Nunito"/>
                <a:cs typeface="Nunito"/>
                <a:sym typeface="Nunito"/>
              </a:rPr>
              <a:t> which uses multiple linear terms to reconstruct the nonlinear. </a:t>
            </a:r>
            <a:endParaRPr>
              <a:solidFill>
                <a:srgbClr val="D9D9D9"/>
              </a:solidFill>
              <a:latin typeface="Nunito"/>
              <a:ea typeface="Nunito"/>
              <a:cs typeface="Nunito"/>
              <a:sym typeface="Nunito"/>
            </a:endParaRPr>
          </a:p>
          <a:p>
            <a:pPr indent="-317500" lvl="0" marL="457200" rtl="0">
              <a:lnSpc>
                <a:spcPct val="115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The addition of these terms allows the equation to capture </a:t>
            </a:r>
            <a:r>
              <a:rPr lang="en">
                <a:solidFill>
                  <a:srgbClr val="E23075"/>
                </a:solidFill>
                <a:latin typeface="Nunito"/>
                <a:ea typeface="Nunito"/>
                <a:cs typeface="Nunito"/>
                <a:sym typeface="Nunito"/>
              </a:rPr>
              <a:t>multiple set points</a:t>
            </a:r>
            <a:r>
              <a:rPr lang="en">
                <a:solidFill>
                  <a:srgbClr val="D9D9D9"/>
                </a:solidFill>
                <a:latin typeface="Nunito"/>
                <a:ea typeface="Nunito"/>
                <a:cs typeface="Nunito"/>
                <a:sym typeface="Nunito"/>
              </a:rPr>
              <a:t> while also allowing for </a:t>
            </a:r>
            <a:r>
              <a:rPr lang="en">
                <a:solidFill>
                  <a:srgbClr val="E23075"/>
                </a:solidFill>
                <a:latin typeface="Nunito"/>
                <a:ea typeface="Nunito"/>
                <a:cs typeface="Nunito"/>
                <a:sym typeface="Nunito"/>
              </a:rPr>
              <a:t>differences in change rates</a:t>
            </a:r>
            <a:r>
              <a:rPr lang="en">
                <a:solidFill>
                  <a:srgbClr val="D9D9D9"/>
                </a:solidFill>
                <a:latin typeface="Nunito"/>
                <a:ea typeface="Nunito"/>
                <a:cs typeface="Nunito"/>
                <a:sym typeface="Nunito"/>
              </a:rPr>
              <a:t> across individuals.</a:t>
            </a:r>
            <a:endParaRPr>
              <a:solidFill>
                <a:srgbClr val="D9D9D9"/>
              </a:solidFill>
              <a:latin typeface="Nunito"/>
              <a:ea typeface="Nunito"/>
              <a:cs typeface="Nunito"/>
              <a:sym typeface="Nunito"/>
            </a:endParaRPr>
          </a:p>
          <a:p>
            <a:pPr indent="-317500" lvl="0" marL="457200" rtl="0">
              <a:lnSpc>
                <a:spcPct val="115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The benefit of using linear models is that they can be easier to </a:t>
            </a:r>
            <a:r>
              <a:rPr lang="en">
                <a:solidFill>
                  <a:schemeClr val="accent4"/>
                </a:solidFill>
                <a:latin typeface="Nunito"/>
                <a:ea typeface="Nunito"/>
                <a:cs typeface="Nunito"/>
                <a:sym typeface="Nunito"/>
              </a:rPr>
              <a:t>test</a:t>
            </a:r>
            <a:r>
              <a:rPr lang="en">
                <a:solidFill>
                  <a:srgbClr val="D9D9D9"/>
                </a:solidFill>
                <a:latin typeface="Nunito"/>
                <a:ea typeface="Nunito"/>
                <a:cs typeface="Nunito"/>
                <a:sym typeface="Nunito"/>
              </a:rPr>
              <a:t> and </a:t>
            </a:r>
            <a:r>
              <a:rPr lang="en">
                <a:solidFill>
                  <a:schemeClr val="accent4"/>
                </a:solidFill>
                <a:latin typeface="Nunito"/>
                <a:ea typeface="Nunito"/>
                <a:cs typeface="Nunito"/>
                <a:sym typeface="Nunito"/>
              </a:rPr>
              <a:t>interpret</a:t>
            </a:r>
            <a:r>
              <a:rPr lang="en">
                <a:solidFill>
                  <a:srgbClr val="D9D9D9"/>
                </a:solidFill>
                <a:latin typeface="Nunito"/>
                <a:ea typeface="Nunito"/>
                <a:cs typeface="Nunito"/>
                <a:sym typeface="Nunito"/>
              </a:rPr>
              <a:t>. </a:t>
            </a:r>
            <a:endParaRPr>
              <a:solidFill>
                <a:srgbClr val="D9D9D9"/>
              </a:solidFill>
              <a:latin typeface="Nunito"/>
              <a:ea typeface="Nunito"/>
              <a:cs typeface="Nunito"/>
              <a:sym typeface="Nunito"/>
            </a:endParaRPr>
          </a:p>
          <a:p>
            <a:pPr indent="-317500" lvl="0" marL="457200" rtl="0">
              <a:lnSpc>
                <a:spcPct val="115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However, these models are </a:t>
            </a:r>
            <a:r>
              <a:rPr lang="en">
                <a:solidFill>
                  <a:schemeClr val="accent1"/>
                </a:solidFill>
                <a:latin typeface="Nunito"/>
                <a:ea typeface="Nunito"/>
                <a:cs typeface="Nunito"/>
                <a:sym typeface="Nunito"/>
              </a:rPr>
              <a:t>not sensitive</a:t>
            </a:r>
            <a:r>
              <a:rPr lang="en">
                <a:solidFill>
                  <a:srgbClr val="D9D9D9"/>
                </a:solidFill>
                <a:latin typeface="Nunito"/>
                <a:ea typeface="Nunito"/>
                <a:cs typeface="Nunito"/>
                <a:sym typeface="Nunito"/>
              </a:rPr>
              <a:t> to </a:t>
            </a:r>
            <a:r>
              <a:rPr lang="en">
                <a:solidFill>
                  <a:srgbClr val="E23075"/>
                </a:solidFill>
                <a:latin typeface="Nunito"/>
                <a:ea typeface="Nunito"/>
                <a:cs typeface="Nunito"/>
                <a:sym typeface="Nunito"/>
              </a:rPr>
              <a:t>initial conditions</a:t>
            </a:r>
            <a:r>
              <a:rPr lang="en">
                <a:solidFill>
                  <a:srgbClr val="D9D9D9"/>
                </a:solidFill>
                <a:latin typeface="Nunito"/>
                <a:ea typeface="Nunito"/>
                <a:cs typeface="Nunito"/>
                <a:sym typeface="Nunito"/>
              </a:rPr>
              <a:t>, and require that every person have the </a:t>
            </a:r>
            <a:r>
              <a:rPr lang="en">
                <a:solidFill>
                  <a:schemeClr val="accent4"/>
                </a:solidFill>
                <a:latin typeface="Nunito"/>
                <a:ea typeface="Nunito"/>
                <a:cs typeface="Nunito"/>
                <a:sym typeface="Nunito"/>
              </a:rPr>
              <a:t>same set point</a:t>
            </a:r>
            <a:r>
              <a:rPr lang="en">
                <a:solidFill>
                  <a:srgbClr val="D9D9D9"/>
                </a:solidFill>
                <a:latin typeface="Nunito"/>
                <a:ea typeface="Nunito"/>
                <a:cs typeface="Nunito"/>
                <a:sym typeface="Nunito"/>
              </a:rPr>
              <a:t>. Thus, they lack the descriptive and predictive power of nonlinear models.</a:t>
            </a:r>
            <a:endParaRPr>
              <a:solidFill>
                <a:srgbClr val="D9D9D9"/>
              </a:solidFill>
              <a:latin typeface="Nunito"/>
              <a:ea typeface="Nunito"/>
              <a:cs typeface="Nunito"/>
              <a:sym typeface="Nunito"/>
            </a:endParaRPr>
          </a:p>
          <a:p>
            <a:pPr indent="0" lvl="0" marL="0" rtl="0">
              <a:lnSpc>
                <a:spcPct val="115000"/>
              </a:lnSpc>
              <a:spcBef>
                <a:spcPts val="1600"/>
              </a:spcBef>
              <a:spcAft>
                <a:spcPts val="0"/>
              </a:spcAft>
              <a:buNone/>
            </a:pPr>
            <a:r>
              <a:t/>
            </a:r>
            <a:endParaRPr>
              <a:solidFill>
                <a:srgbClr val="D9D9D9"/>
              </a:solidFill>
              <a:latin typeface="Nunito"/>
              <a:ea typeface="Nunito"/>
              <a:cs typeface="Nunito"/>
              <a:sym typeface="Nunito"/>
            </a:endParaRPr>
          </a:p>
          <a:p>
            <a:pPr indent="0" lvl="0" marL="0" rtl="0">
              <a:lnSpc>
                <a:spcPct val="115000"/>
              </a:lnSpc>
              <a:spcBef>
                <a:spcPts val="1600"/>
              </a:spcBef>
              <a:spcAft>
                <a:spcPts val="0"/>
              </a:spcAft>
              <a:buNone/>
            </a:pPr>
            <a:r>
              <a:t/>
            </a:r>
            <a:endParaRPr>
              <a:solidFill>
                <a:schemeClr val="accent5"/>
              </a:solidFill>
              <a:latin typeface="Nunito"/>
              <a:ea typeface="Nunito"/>
              <a:cs typeface="Nunito"/>
              <a:sym typeface="Nunito"/>
            </a:endParaRPr>
          </a:p>
          <a:p>
            <a:pPr indent="0" lvl="0" marL="0" rtl="0">
              <a:lnSpc>
                <a:spcPct val="115000"/>
              </a:lnSpc>
              <a:spcBef>
                <a:spcPts val="1600"/>
              </a:spcBef>
              <a:spcAft>
                <a:spcPts val="0"/>
              </a:spcAft>
              <a:buNone/>
            </a:pPr>
            <a:r>
              <a:t/>
            </a:r>
            <a:endParaRPr sz="600">
              <a:solidFill>
                <a:srgbClr val="D9D9D9"/>
              </a:solidFill>
              <a:latin typeface="Nunito"/>
              <a:ea typeface="Nunito"/>
              <a:cs typeface="Nunito"/>
              <a:sym typeface="Nunito"/>
            </a:endParaRPr>
          </a:p>
          <a:p>
            <a:pPr indent="0" lvl="0" marL="0" rtl="0">
              <a:lnSpc>
                <a:spcPct val="115000"/>
              </a:lnSpc>
              <a:spcBef>
                <a:spcPts val="1600"/>
              </a:spcBef>
              <a:spcAft>
                <a:spcPts val="1600"/>
              </a:spcAft>
              <a:buNone/>
            </a:pPr>
            <a:r>
              <a:t/>
            </a:r>
            <a:endParaRPr>
              <a:solidFill>
                <a:srgbClr val="D9D9D9"/>
              </a:solidFill>
              <a:latin typeface="Nunito"/>
              <a:ea typeface="Nunito"/>
              <a:cs typeface="Nunito"/>
              <a:sym typeface="Nunito"/>
            </a:endParaRPr>
          </a:p>
        </p:txBody>
      </p:sp>
      <p:cxnSp>
        <p:nvCxnSpPr>
          <p:cNvPr id="345" name="Shape 345"/>
          <p:cNvCxnSpPr/>
          <p:nvPr/>
        </p:nvCxnSpPr>
        <p:spPr>
          <a:xfrm flipH="1" rot="10800000">
            <a:off x="485450" y="964850"/>
            <a:ext cx="1590300" cy="18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Shape 350"/>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1" name="Shape 351"/>
          <p:cNvSpPr/>
          <p:nvPr/>
        </p:nvSpPr>
        <p:spPr>
          <a:xfrm>
            <a:off x="24450"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2" name="Shape 352"/>
          <p:cNvSpPr txBox="1"/>
          <p:nvPr>
            <p:ph type="title"/>
          </p:nvPr>
        </p:nvSpPr>
        <p:spPr>
          <a:xfrm>
            <a:off x="312875" y="882425"/>
            <a:ext cx="7191600" cy="830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3600"/>
              <a:t>Nonlinear Models - Mixture Modeling</a:t>
            </a:r>
            <a:r>
              <a:rPr b="1" lang="en" sz="4200"/>
              <a:t> </a:t>
            </a:r>
            <a:endParaRPr b="1" sz="4200"/>
          </a:p>
          <a:p>
            <a:pPr indent="0" lvl="0" marL="0" rtl="0">
              <a:spcBef>
                <a:spcPts val="1000"/>
              </a:spcBef>
              <a:spcAft>
                <a:spcPts val="1000"/>
              </a:spcAft>
              <a:buNone/>
            </a:pPr>
            <a:r>
              <a:t/>
            </a:r>
            <a:endParaRPr>
              <a:solidFill>
                <a:srgbClr val="D9D9D9"/>
              </a:solidFill>
            </a:endParaRPr>
          </a:p>
        </p:txBody>
      </p:sp>
      <p:sp>
        <p:nvSpPr>
          <p:cNvPr id="353" name="Shape 353"/>
          <p:cNvSpPr txBox="1"/>
          <p:nvPr/>
        </p:nvSpPr>
        <p:spPr>
          <a:xfrm>
            <a:off x="312875" y="1609000"/>
            <a:ext cx="8332200" cy="35055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rgbClr val="EFEFEF"/>
                </a:solidFill>
                <a:latin typeface="Nunito"/>
                <a:ea typeface="Nunito"/>
                <a:cs typeface="Nunito"/>
                <a:sym typeface="Nunito"/>
              </a:rPr>
              <a:t>Our use of mixture modeling did exactly that by capitalizing on the notion that even in nonlinear models, they are</a:t>
            </a:r>
            <a:r>
              <a:rPr lang="en" sz="1800">
                <a:solidFill>
                  <a:srgbClr val="D9D9D9"/>
                </a:solidFill>
                <a:latin typeface="Nunito"/>
                <a:ea typeface="Nunito"/>
                <a:cs typeface="Nunito"/>
                <a:sym typeface="Nunito"/>
              </a:rPr>
              <a:t> </a:t>
            </a:r>
            <a:r>
              <a:rPr lang="en" sz="1800">
                <a:solidFill>
                  <a:srgbClr val="E23075"/>
                </a:solidFill>
                <a:latin typeface="Nunito"/>
                <a:ea typeface="Nunito"/>
                <a:cs typeface="Nunito"/>
                <a:sym typeface="Nunito"/>
              </a:rPr>
              <a:t>locally linear</a:t>
            </a:r>
            <a:r>
              <a:rPr lang="en" sz="1800">
                <a:solidFill>
                  <a:srgbClr val="D9D9D9"/>
                </a:solidFill>
                <a:latin typeface="Nunito"/>
                <a:ea typeface="Nunito"/>
                <a:cs typeface="Nunito"/>
                <a:sym typeface="Nunito"/>
              </a:rPr>
              <a:t>. </a:t>
            </a:r>
            <a:endParaRPr sz="1800">
              <a:solidFill>
                <a:srgbClr val="D9D9D9"/>
              </a:solidFill>
              <a:latin typeface="Nunito"/>
              <a:ea typeface="Nunito"/>
              <a:cs typeface="Nunito"/>
              <a:sym typeface="Nunito"/>
            </a:endParaRPr>
          </a:p>
          <a:p>
            <a:pPr indent="-317500" lvl="0" marL="457200" rtl="0">
              <a:lnSpc>
                <a:spcPct val="150000"/>
              </a:lnSpc>
              <a:spcBef>
                <a:spcPts val="1600"/>
              </a:spcBef>
              <a:spcAft>
                <a:spcPts val="0"/>
              </a:spcAft>
              <a:buClr>
                <a:srgbClr val="D9D9D9"/>
              </a:buClr>
              <a:buSzPts val="1400"/>
              <a:buFont typeface="Nunito"/>
              <a:buChar char="●"/>
            </a:pPr>
            <a:r>
              <a:rPr lang="en">
                <a:solidFill>
                  <a:srgbClr val="D9D9D9"/>
                </a:solidFill>
                <a:latin typeface="Nunito"/>
                <a:ea typeface="Nunito"/>
                <a:cs typeface="Nunito"/>
                <a:sym typeface="Nunito"/>
              </a:rPr>
              <a:t>Near the set points, system dynamics can be captured by a linear dynamic model.</a:t>
            </a:r>
            <a:endParaRPr>
              <a:solidFill>
                <a:srgbClr val="D9D9D9"/>
              </a:solidFill>
              <a:latin typeface="Nunito"/>
              <a:ea typeface="Nunito"/>
              <a:cs typeface="Nunito"/>
              <a:sym typeface="Nunito"/>
            </a:endParaRPr>
          </a:p>
          <a:p>
            <a:pPr indent="-317500" lvl="0" marL="457200" rtl="0">
              <a:lnSpc>
                <a:spcPct val="150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The mixture modeling approach then allowed for </a:t>
            </a:r>
            <a:r>
              <a:rPr lang="en">
                <a:solidFill>
                  <a:schemeClr val="accent4"/>
                </a:solidFill>
                <a:latin typeface="Nunito"/>
                <a:ea typeface="Nunito"/>
                <a:cs typeface="Nunito"/>
                <a:sym typeface="Nunito"/>
              </a:rPr>
              <a:t>multiple linear dynamic models </a:t>
            </a:r>
            <a:r>
              <a:rPr lang="en">
                <a:solidFill>
                  <a:srgbClr val="D9D9D9"/>
                </a:solidFill>
                <a:latin typeface="Nunito"/>
                <a:ea typeface="Nunito"/>
                <a:cs typeface="Nunito"/>
                <a:sym typeface="Nunito"/>
              </a:rPr>
              <a:t>that then combine together to reconstruct the nonlinear form.</a:t>
            </a:r>
            <a:endParaRPr>
              <a:solidFill>
                <a:srgbClr val="D9D9D9"/>
              </a:solidFill>
              <a:latin typeface="Nunito"/>
              <a:ea typeface="Nunito"/>
              <a:cs typeface="Nunito"/>
              <a:sym typeface="Nunito"/>
            </a:endParaRPr>
          </a:p>
          <a:p>
            <a:pPr indent="0" lvl="0" marL="0" rtl="0">
              <a:lnSpc>
                <a:spcPct val="115000"/>
              </a:lnSpc>
              <a:spcBef>
                <a:spcPts val="1600"/>
              </a:spcBef>
              <a:spcAft>
                <a:spcPts val="0"/>
              </a:spcAft>
              <a:buNone/>
            </a:pPr>
            <a:r>
              <a:rPr lang="en" sz="1800">
                <a:solidFill>
                  <a:schemeClr val="accent1"/>
                </a:solidFill>
                <a:latin typeface="Nunito"/>
                <a:ea typeface="Nunito"/>
                <a:cs typeface="Nunito"/>
                <a:sym typeface="Nunito"/>
              </a:rPr>
              <a:t>This approach has the added benefit of the </a:t>
            </a:r>
            <a:r>
              <a:rPr b="1" lang="en" sz="1800">
                <a:solidFill>
                  <a:schemeClr val="accent1"/>
                </a:solidFill>
                <a:latin typeface="Nunito"/>
                <a:ea typeface="Nunito"/>
                <a:cs typeface="Nunito"/>
                <a:sym typeface="Nunito"/>
              </a:rPr>
              <a:t>ease of interpretation </a:t>
            </a:r>
            <a:r>
              <a:rPr lang="en" sz="1800">
                <a:solidFill>
                  <a:schemeClr val="accent1"/>
                </a:solidFill>
                <a:latin typeface="Nunito"/>
                <a:ea typeface="Nunito"/>
                <a:cs typeface="Nunito"/>
                <a:sym typeface="Nunito"/>
              </a:rPr>
              <a:t>from linear dynamic models while also allowing for the additional </a:t>
            </a:r>
            <a:r>
              <a:rPr b="1" lang="en" sz="1800">
                <a:solidFill>
                  <a:schemeClr val="accent1"/>
                </a:solidFill>
                <a:latin typeface="Nunito"/>
                <a:ea typeface="Nunito"/>
                <a:cs typeface="Nunito"/>
                <a:sym typeface="Nunito"/>
              </a:rPr>
              <a:t>descriptive precision</a:t>
            </a:r>
            <a:r>
              <a:rPr lang="en" sz="1800">
                <a:solidFill>
                  <a:schemeClr val="accent1"/>
                </a:solidFill>
                <a:latin typeface="Nunito"/>
                <a:ea typeface="Nunito"/>
                <a:cs typeface="Nunito"/>
                <a:sym typeface="Nunito"/>
              </a:rPr>
              <a:t> and </a:t>
            </a:r>
            <a:r>
              <a:rPr b="1" lang="en" sz="1800">
                <a:solidFill>
                  <a:schemeClr val="accent1"/>
                </a:solidFill>
                <a:latin typeface="Nunito"/>
                <a:ea typeface="Nunito"/>
                <a:cs typeface="Nunito"/>
                <a:sym typeface="Nunito"/>
              </a:rPr>
              <a:t>flexibility</a:t>
            </a:r>
            <a:r>
              <a:rPr lang="en" sz="1800">
                <a:solidFill>
                  <a:schemeClr val="accent1"/>
                </a:solidFill>
                <a:latin typeface="Nunito"/>
                <a:ea typeface="Nunito"/>
                <a:cs typeface="Nunito"/>
                <a:sym typeface="Nunito"/>
              </a:rPr>
              <a:t> of nonlinear models.</a:t>
            </a:r>
            <a:endParaRPr sz="1800">
              <a:solidFill>
                <a:schemeClr val="accent1"/>
              </a:solidFill>
              <a:latin typeface="Nunito"/>
              <a:ea typeface="Nunito"/>
              <a:cs typeface="Nunito"/>
              <a:sym typeface="Nunito"/>
            </a:endParaRPr>
          </a:p>
          <a:p>
            <a:pPr indent="0" lvl="0" marL="0" rtl="0">
              <a:lnSpc>
                <a:spcPct val="115000"/>
              </a:lnSpc>
              <a:spcBef>
                <a:spcPts val="1600"/>
              </a:spcBef>
              <a:spcAft>
                <a:spcPts val="0"/>
              </a:spcAft>
              <a:buNone/>
            </a:pPr>
            <a:r>
              <a:t/>
            </a:r>
            <a:endParaRPr sz="600">
              <a:solidFill>
                <a:srgbClr val="D9D9D9"/>
              </a:solidFill>
              <a:latin typeface="Nunito"/>
              <a:ea typeface="Nunito"/>
              <a:cs typeface="Nunito"/>
              <a:sym typeface="Nunito"/>
            </a:endParaRPr>
          </a:p>
          <a:p>
            <a:pPr indent="0" lvl="0" marL="0" rtl="0">
              <a:lnSpc>
                <a:spcPct val="115000"/>
              </a:lnSpc>
              <a:spcBef>
                <a:spcPts val="1600"/>
              </a:spcBef>
              <a:spcAft>
                <a:spcPts val="1600"/>
              </a:spcAft>
              <a:buNone/>
            </a:pPr>
            <a:r>
              <a:t/>
            </a:r>
            <a:endParaRPr>
              <a:solidFill>
                <a:srgbClr val="D9D9D9"/>
              </a:solidFill>
              <a:latin typeface="Nunito"/>
              <a:ea typeface="Nunito"/>
              <a:cs typeface="Nunito"/>
              <a:sym typeface="Nunito"/>
            </a:endParaRPr>
          </a:p>
        </p:txBody>
      </p:sp>
      <p:cxnSp>
        <p:nvCxnSpPr>
          <p:cNvPr id="354" name="Shape 354"/>
          <p:cNvCxnSpPr/>
          <p:nvPr/>
        </p:nvCxnSpPr>
        <p:spPr>
          <a:xfrm flipH="1" rot="10800000">
            <a:off x="471625" y="1470113"/>
            <a:ext cx="1590300" cy="18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Shape 359"/>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0" name="Shape 360"/>
          <p:cNvSpPr/>
          <p:nvPr/>
        </p:nvSpPr>
        <p:spPr>
          <a:xfrm>
            <a:off x="24450"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1" name="Shape 361"/>
          <p:cNvSpPr txBox="1"/>
          <p:nvPr>
            <p:ph type="title"/>
          </p:nvPr>
        </p:nvSpPr>
        <p:spPr>
          <a:xfrm>
            <a:off x="312875" y="882425"/>
            <a:ext cx="7191600" cy="830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3600"/>
              <a:t>Nonlinear Models - Add Polynomial or/and Interactions</a:t>
            </a:r>
            <a:endParaRPr b="1" sz="4200"/>
          </a:p>
          <a:p>
            <a:pPr indent="0" lvl="0" marL="0" rtl="0">
              <a:spcBef>
                <a:spcPts val="1000"/>
              </a:spcBef>
              <a:spcAft>
                <a:spcPts val="1000"/>
              </a:spcAft>
              <a:buNone/>
            </a:pPr>
            <a:r>
              <a:t/>
            </a:r>
            <a:endParaRPr>
              <a:solidFill>
                <a:srgbClr val="D9D9D9"/>
              </a:solidFill>
            </a:endParaRPr>
          </a:p>
        </p:txBody>
      </p:sp>
      <p:sp>
        <p:nvSpPr>
          <p:cNvPr id="362" name="Shape 362"/>
          <p:cNvSpPr txBox="1"/>
          <p:nvPr/>
        </p:nvSpPr>
        <p:spPr>
          <a:xfrm>
            <a:off x="312875" y="1712525"/>
            <a:ext cx="8332200" cy="35055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rgbClr val="EFEFEF"/>
                </a:solidFill>
                <a:latin typeface="Nunito"/>
                <a:ea typeface="Nunito"/>
                <a:cs typeface="Nunito"/>
                <a:sym typeface="Nunito"/>
              </a:rPr>
              <a:t>Another method of using nonlinear terms is to add polynomial and/or other interactions to the </a:t>
            </a:r>
            <a:r>
              <a:rPr lang="en" sz="1800">
                <a:solidFill>
                  <a:srgbClr val="E23075"/>
                </a:solidFill>
                <a:latin typeface="Nunito"/>
                <a:ea typeface="Nunito"/>
                <a:cs typeface="Nunito"/>
                <a:sym typeface="Nunito"/>
              </a:rPr>
              <a:t>predictor side </a:t>
            </a:r>
            <a:r>
              <a:rPr lang="en" sz="1800">
                <a:solidFill>
                  <a:srgbClr val="EFEFEF"/>
                </a:solidFill>
                <a:latin typeface="Nunito"/>
                <a:ea typeface="Nunito"/>
                <a:cs typeface="Nunito"/>
                <a:sym typeface="Nunito"/>
              </a:rPr>
              <a:t>of the equations. </a:t>
            </a:r>
            <a:r>
              <a:rPr lang="en" sz="1800">
                <a:solidFill>
                  <a:srgbClr val="D9D9D9"/>
                </a:solidFill>
                <a:latin typeface="Nunito"/>
                <a:ea typeface="Nunito"/>
                <a:cs typeface="Nunito"/>
                <a:sym typeface="Nunito"/>
              </a:rPr>
              <a:t> </a:t>
            </a:r>
            <a:endParaRPr sz="1800">
              <a:solidFill>
                <a:srgbClr val="D9D9D9"/>
              </a:solidFill>
              <a:latin typeface="Nunito"/>
              <a:ea typeface="Nunito"/>
              <a:cs typeface="Nunito"/>
              <a:sym typeface="Nunito"/>
            </a:endParaRPr>
          </a:p>
          <a:p>
            <a:pPr indent="-317500" lvl="0" marL="457200" rtl="0">
              <a:lnSpc>
                <a:spcPct val="150000"/>
              </a:lnSpc>
              <a:spcBef>
                <a:spcPts val="1600"/>
              </a:spcBef>
              <a:spcAft>
                <a:spcPts val="0"/>
              </a:spcAft>
              <a:buClr>
                <a:srgbClr val="D9D9D9"/>
              </a:buClr>
              <a:buSzPts val="1400"/>
              <a:buFont typeface="Nunito"/>
              <a:buChar char="●"/>
            </a:pPr>
            <a:r>
              <a:rPr lang="en">
                <a:solidFill>
                  <a:srgbClr val="D9D9D9"/>
                </a:solidFill>
                <a:latin typeface="Nunito"/>
                <a:ea typeface="Nunito"/>
                <a:cs typeface="Nunito"/>
                <a:sym typeface="Nunito"/>
              </a:rPr>
              <a:t>This approach creates nonlinear dynamic models that are capable of capturing </a:t>
            </a:r>
            <a:r>
              <a:rPr lang="en">
                <a:solidFill>
                  <a:srgbClr val="E23075"/>
                </a:solidFill>
                <a:latin typeface="Nunito"/>
                <a:ea typeface="Nunito"/>
                <a:cs typeface="Nunito"/>
                <a:sym typeface="Nunito"/>
              </a:rPr>
              <a:t>multiple topographical features</a:t>
            </a:r>
            <a:r>
              <a:rPr lang="en">
                <a:solidFill>
                  <a:srgbClr val="D9D9D9"/>
                </a:solidFill>
                <a:latin typeface="Nunito"/>
                <a:ea typeface="Nunito"/>
                <a:cs typeface="Nunito"/>
                <a:sym typeface="Nunito"/>
              </a:rPr>
              <a:t>.</a:t>
            </a:r>
            <a:endParaRPr>
              <a:solidFill>
                <a:srgbClr val="D9D9D9"/>
              </a:solidFill>
              <a:latin typeface="Nunito"/>
              <a:ea typeface="Nunito"/>
              <a:cs typeface="Nunito"/>
              <a:sym typeface="Nunito"/>
            </a:endParaRPr>
          </a:p>
          <a:p>
            <a:pPr indent="-317500" lvl="0" marL="457200" rtl="0">
              <a:lnSpc>
                <a:spcPct val="150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The </a:t>
            </a:r>
            <a:r>
              <a:rPr lang="en">
                <a:solidFill>
                  <a:schemeClr val="accent4"/>
                </a:solidFill>
                <a:latin typeface="Nunito"/>
                <a:ea typeface="Nunito"/>
                <a:cs typeface="Nunito"/>
                <a:sym typeface="Nunito"/>
              </a:rPr>
              <a:t>number of features</a:t>
            </a:r>
            <a:r>
              <a:rPr lang="en">
                <a:solidFill>
                  <a:srgbClr val="D9D9D9"/>
                </a:solidFill>
                <a:latin typeface="Nunito"/>
                <a:ea typeface="Nunito"/>
                <a:cs typeface="Nunito"/>
                <a:sym typeface="Nunito"/>
              </a:rPr>
              <a:t> that are captured in these models is a</a:t>
            </a:r>
            <a:r>
              <a:rPr lang="en">
                <a:solidFill>
                  <a:schemeClr val="accent4"/>
                </a:solidFill>
                <a:latin typeface="Nunito"/>
                <a:ea typeface="Nunito"/>
                <a:cs typeface="Nunito"/>
                <a:sym typeface="Nunito"/>
              </a:rPr>
              <a:t> function </a:t>
            </a:r>
            <a:r>
              <a:rPr lang="en">
                <a:solidFill>
                  <a:srgbClr val="D9D9D9"/>
                </a:solidFill>
                <a:latin typeface="Nunito"/>
                <a:ea typeface="Nunito"/>
                <a:cs typeface="Nunito"/>
                <a:sym typeface="Nunito"/>
              </a:rPr>
              <a:t>of the polynomial form.</a:t>
            </a:r>
            <a:endParaRPr>
              <a:solidFill>
                <a:srgbClr val="D9D9D9"/>
              </a:solidFill>
              <a:latin typeface="Nunito"/>
              <a:ea typeface="Nunito"/>
              <a:cs typeface="Nunito"/>
              <a:sym typeface="Nunito"/>
            </a:endParaRPr>
          </a:p>
          <a:p>
            <a:pPr indent="0" lvl="0" marL="0" rtl="0">
              <a:lnSpc>
                <a:spcPct val="115000"/>
              </a:lnSpc>
              <a:spcBef>
                <a:spcPts val="1600"/>
              </a:spcBef>
              <a:spcAft>
                <a:spcPts val="0"/>
              </a:spcAft>
              <a:buNone/>
            </a:pPr>
            <a:r>
              <a:rPr lang="en">
                <a:solidFill>
                  <a:schemeClr val="accent1"/>
                </a:solidFill>
                <a:latin typeface="Nunito"/>
                <a:ea typeface="Nunito"/>
                <a:cs typeface="Nunito"/>
                <a:sym typeface="Nunito"/>
              </a:rPr>
              <a:t>I.e. a squared predictor is capable of capturing  2 set points. A cubic predictor is capable of capturing  1-3 set points. A 	quadratic predictor is capable of capturing 4 set points. </a:t>
            </a:r>
            <a:endParaRPr>
              <a:solidFill>
                <a:schemeClr val="accent1"/>
              </a:solidFill>
              <a:latin typeface="Nunito"/>
              <a:ea typeface="Nunito"/>
              <a:cs typeface="Nunito"/>
              <a:sym typeface="Nunito"/>
            </a:endParaRPr>
          </a:p>
          <a:p>
            <a:pPr indent="0" lvl="0" marL="0" rtl="0">
              <a:lnSpc>
                <a:spcPct val="115000"/>
              </a:lnSpc>
              <a:spcBef>
                <a:spcPts val="1600"/>
              </a:spcBef>
              <a:spcAft>
                <a:spcPts val="0"/>
              </a:spcAft>
              <a:buNone/>
            </a:pPr>
            <a:r>
              <a:t/>
            </a:r>
            <a:endParaRPr sz="600">
              <a:solidFill>
                <a:srgbClr val="D9D9D9"/>
              </a:solidFill>
              <a:latin typeface="Nunito"/>
              <a:ea typeface="Nunito"/>
              <a:cs typeface="Nunito"/>
              <a:sym typeface="Nunito"/>
            </a:endParaRPr>
          </a:p>
          <a:p>
            <a:pPr indent="0" lvl="0" marL="0" rtl="0">
              <a:lnSpc>
                <a:spcPct val="115000"/>
              </a:lnSpc>
              <a:spcBef>
                <a:spcPts val="1600"/>
              </a:spcBef>
              <a:spcAft>
                <a:spcPts val="1600"/>
              </a:spcAft>
              <a:buNone/>
            </a:pPr>
            <a:r>
              <a:t/>
            </a:r>
            <a:endParaRPr>
              <a:solidFill>
                <a:srgbClr val="D9D9D9"/>
              </a:solidFill>
              <a:latin typeface="Nunito"/>
              <a:ea typeface="Nunito"/>
              <a:cs typeface="Nunito"/>
              <a:sym typeface="Nunito"/>
            </a:endParaRPr>
          </a:p>
        </p:txBody>
      </p:sp>
      <p:cxnSp>
        <p:nvCxnSpPr>
          <p:cNvPr id="363" name="Shape 363"/>
          <p:cNvCxnSpPr/>
          <p:nvPr/>
        </p:nvCxnSpPr>
        <p:spPr>
          <a:xfrm flipH="1" rot="10800000">
            <a:off x="471625" y="1470113"/>
            <a:ext cx="1590300" cy="18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Shape 71"/>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72" name="Shape 72"/>
          <p:cNvPicPr preferRelativeResize="0"/>
          <p:nvPr/>
        </p:nvPicPr>
        <p:blipFill>
          <a:blip r:embed="rId3">
            <a:alphaModFix amt="23000"/>
          </a:blip>
          <a:stretch>
            <a:fillRect/>
          </a:stretch>
        </p:blipFill>
        <p:spPr>
          <a:xfrm>
            <a:off x="10950" y="1061475"/>
            <a:ext cx="9144000" cy="3490575"/>
          </a:xfrm>
          <a:prstGeom prst="rect">
            <a:avLst/>
          </a:prstGeom>
          <a:noFill/>
          <a:ln>
            <a:noFill/>
          </a:ln>
        </p:spPr>
      </p:pic>
      <p:sp>
        <p:nvSpPr>
          <p:cNvPr id="73" name="Shape 73"/>
          <p:cNvSpPr txBox="1"/>
          <p:nvPr>
            <p:ph type="title"/>
          </p:nvPr>
        </p:nvSpPr>
        <p:spPr>
          <a:xfrm>
            <a:off x="2185250" y="4367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Why Quantitative Approach?</a:t>
            </a:r>
            <a:endParaRPr b="1"/>
          </a:p>
        </p:txBody>
      </p:sp>
      <p:sp>
        <p:nvSpPr>
          <p:cNvPr id="74" name="Shape 74"/>
          <p:cNvSpPr txBox="1"/>
          <p:nvPr>
            <p:ph idx="1" type="body"/>
          </p:nvPr>
        </p:nvSpPr>
        <p:spPr>
          <a:xfrm>
            <a:off x="311700" y="1741250"/>
            <a:ext cx="8207100" cy="28275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sz="1800">
                <a:solidFill>
                  <a:srgbClr val="D9D9D9"/>
                </a:solidFill>
                <a:latin typeface="Nunito"/>
                <a:ea typeface="Nunito"/>
                <a:cs typeface="Nunito"/>
                <a:sym typeface="Nunito"/>
              </a:rPr>
              <a:t>Social relationships are complex and dynamic. They are better understood through flexible analytical methods that are capable of modeling these </a:t>
            </a:r>
            <a:r>
              <a:rPr lang="en" sz="1800">
                <a:solidFill>
                  <a:srgbClr val="D9D9D9"/>
                </a:solidFill>
                <a:latin typeface="Nunito"/>
                <a:ea typeface="Nunito"/>
                <a:cs typeface="Nunito"/>
                <a:sym typeface="Nunito"/>
              </a:rPr>
              <a:t>interdependent</a:t>
            </a:r>
            <a:r>
              <a:rPr lang="en" sz="1800">
                <a:solidFill>
                  <a:srgbClr val="D9D9D9"/>
                </a:solidFill>
                <a:latin typeface="Nunito"/>
                <a:ea typeface="Nunito"/>
                <a:cs typeface="Nunito"/>
                <a:sym typeface="Nunito"/>
              </a:rPr>
              <a:t> processes which evolve and emerge over time rather their inherent complexity. </a:t>
            </a:r>
            <a:endParaRPr sz="1800">
              <a:solidFill>
                <a:srgbClr val="D9D9D9"/>
              </a:solidFill>
              <a:latin typeface="Nunito"/>
              <a:ea typeface="Nunito"/>
              <a:cs typeface="Nunito"/>
              <a:sym typeface="Nunito"/>
            </a:endParaRPr>
          </a:p>
          <a:p>
            <a:pPr indent="0" lvl="0" marL="0" rtl="0" algn="ctr">
              <a:spcBef>
                <a:spcPts val="1600"/>
              </a:spcBef>
              <a:spcAft>
                <a:spcPts val="1600"/>
              </a:spcAft>
              <a:buNone/>
            </a:pPr>
            <a:r>
              <a:rPr lang="en" sz="1800">
                <a:solidFill>
                  <a:srgbClr val="D9D9D9"/>
                </a:solidFill>
                <a:latin typeface="Nunito"/>
                <a:ea typeface="Nunito"/>
                <a:cs typeface="Nunito"/>
                <a:sym typeface="Nunito"/>
              </a:rPr>
              <a:t>We believe modeling with methods designed for complex interdependent process can actually describe and capture these patterns.</a:t>
            </a:r>
            <a:endParaRPr sz="1800">
              <a:solidFill>
                <a:srgbClr val="D9D9D9"/>
              </a:solidFill>
              <a:latin typeface="Nunito"/>
              <a:ea typeface="Nunito"/>
              <a:cs typeface="Nunito"/>
              <a:sym typeface="Nunito"/>
            </a:endParaRPr>
          </a:p>
        </p:txBody>
      </p:sp>
      <p:cxnSp>
        <p:nvCxnSpPr>
          <p:cNvPr id="75" name="Shape 75"/>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
        <p:nvSpPr>
          <p:cNvPr id="76" name="Shape 76"/>
          <p:cNvSpPr/>
          <p:nvPr/>
        </p:nvSpPr>
        <p:spPr>
          <a:xfrm>
            <a:off x="78150" y="58175"/>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pic>
        <p:nvPicPr>
          <p:cNvPr id="368" name="Shape 368"/>
          <p:cNvPicPr preferRelativeResize="0"/>
          <p:nvPr/>
        </p:nvPicPr>
        <p:blipFill rotWithShape="1">
          <a:blip r:embed="rId3">
            <a:alphaModFix/>
          </a:blip>
          <a:srcRect b="6910" l="0" r="0" t="6919"/>
          <a:stretch/>
        </p:blipFill>
        <p:spPr>
          <a:xfrm>
            <a:off x="58391" y="0"/>
            <a:ext cx="9027235" cy="5143501"/>
          </a:xfrm>
          <a:prstGeom prst="rect">
            <a:avLst/>
          </a:prstGeom>
          <a:noFill/>
          <a:ln>
            <a:noFill/>
          </a:ln>
        </p:spPr>
      </p:pic>
      <p:sp>
        <p:nvSpPr>
          <p:cNvPr id="369" name="Shape 369"/>
          <p:cNvSpPr/>
          <p:nvPr/>
        </p:nvSpPr>
        <p:spPr>
          <a:xfrm>
            <a:off x="-25625"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0" name="Shape 370"/>
          <p:cNvSpPr/>
          <p:nvPr/>
        </p:nvSpPr>
        <p:spPr>
          <a:xfrm>
            <a:off x="24463" y="582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1" name="Shape 37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a:t>Order of Equations</a:t>
            </a:r>
            <a:r>
              <a:rPr b="1" lang="en"/>
              <a:t> </a:t>
            </a:r>
            <a:endParaRPr b="1"/>
          </a:p>
        </p:txBody>
      </p:sp>
      <p:sp>
        <p:nvSpPr>
          <p:cNvPr id="372" name="Shape 372"/>
          <p:cNvSpPr txBox="1"/>
          <p:nvPr>
            <p:ph idx="1" type="subTitle"/>
          </p:nvPr>
        </p:nvSpPr>
        <p:spPr>
          <a:xfrm>
            <a:off x="311700" y="29907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Nunito"/>
                <a:ea typeface="Nunito"/>
                <a:cs typeface="Nunito"/>
                <a:sym typeface="Nunito"/>
              </a:rPr>
              <a:t>Issues within a Dynamical Systems Approach</a:t>
            </a:r>
            <a:endParaRPr>
              <a:latin typeface="Nunito"/>
              <a:ea typeface="Nunito"/>
              <a:cs typeface="Nunito"/>
              <a:sym typeface="Nunito"/>
            </a:endParaRPr>
          </a:p>
        </p:txBody>
      </p:sp>
      <p:cxnSp>
        <p:nvCxnSpPr>
          <p:cNvPr id="373" name="Shape 373"/>
          <p:cNvCxnSpPr/>
          <p:nvPr/>
        </p:nvCxnSpPr>
        <p:spPr>
          <a:xfrm flipH="1" rot="10800000">
            <a:off x="3081175" y="2797175"/>
            <a:ext cx="2911200" cy="360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9" name="Shape 379"/>
          <p:cNvSpPr/>
          <p:nvPr/>
        </p:nvSpPr>
        <p:spPr>
          <a:xfrm>
            <a:off x="24450"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0" name="Shape 380"/>
          <p:cNvSpPr txBox="1"/>
          <p:nvPr>
            <p:ph type="title"/>
          </p:nvPr>
        </p:nvSpPr>
        <p:spPr>
          <a:xfrm>
            <a:off x="312875" y="882425"/>
            <a:ext cx="7191600" cy="450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4200"/>
              <a:t>In this study ...</a:t>
            </a:r>
            <a:endParaRPr b="1" sz="4200"/>
          </a:p>
          <a:p>
            <a:pPr indent="0" lvl="0" marL="0" rtl="0">
              <a:spcBef>
                <a:spcPts val="1000"/>
              </a:spcBef>
              <a:spcAft>
                <a:spcPts val="1000"/>
              </a:spcAft>
              <a:buNone/>
            </a:pPr>
            <a:r>
              <a:t/>
            </a:r>
            <a:endParaRPr>
              <a:solidFill>
                <a:srgbClr val="D9D9D9"/>
              </a:solidFill>
            </a:endParaRPr>
          </a:p>
        </p:txBody>
      </p:sp>
      <p:sp>
        <p:nvSpPr>
          <p:cNvPr id="381" name="Shape 381"/>
          <p:cNvSpPr txBox="1"/>
          <p:nvPr/>
        </p:nvSpPr>
        <p:spPr>
          <a:xfrm>
            <a:off x="454600" y="1220400"/>
            <a:ext cx="8093400" cy="3923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rgbClr val="D9D9D9"/>
                </a:solidFill>
                <a:latin typeface="Nunito"/>
                <a:ea typeface="Nunito"/>
                <a:cs typeface="Nunito"/>
                <a:sym typeface="Nunito"/>
              </a:rPr>
              <a:t>DSMs can be constructed with either first- or second-order equations. </a:t>
            </a:r>
            <a:endParaRPr b="1" sz="600">
              <a:solidFill>
                <a:schemeClr val="accent5"/>
              </a:solidFill>
              <a:latin typeface="Nunito"/>
              <a:ea typeface="Nunito"/>
              <a:cs typeface="Nunito"/>
              <a:sym typeface="Nunito"/>
            </a:endParaRPr>
          </a:p>
          <a:p>
            <a:pPr indent="0" lvl="0" marL="0" rtl="0" algn="ctr">
              <a:lnSpc>
                <a:spcPct val="115000"/>
              </a:lnSpc>
              <a:spcBef>
                <a:spcPts val="1600"/>
              </a:spcBef>
              <a:spcAft>
                <a:spcPts val="0"/>
              </a:spcAft>
              <a:buNone/>
            </a:pPr>
            <a:r>
              <a:rPr b="1" lang="en">
                <a:solidFill>
                  <a:schemeClr val="accent5"/>
                </a:solidFill>
                <a:latin typeface="Nunito"/>
                <a:ea typeface="Nunito"/>
                <a:cs typeface="Nunito"/>
                <a:sym typeface="Nunito"/>
              </a:rPr>
              <a:t>Our examples are utilized 2 first-order coupled difference equations. </a:t>
            </a:r>
            <a:endParaRPr b="1" sz="600">
              <a:solidFill>
                <a:schemeClr val="accent5"/>
              </a:solidFill>
              <a:latin typeface="Nunito"/>
              <a:ea typeface="Nunito"/>
              <a:cs typeface="Nunito"/>
              <a:sym typeface="Nunito"/>
            </a:endParaRPr>
          </a:p>
          <a:p>
            <a:pPr indent="-317500" lvl="0" marL="457200" rtl="0">
              <a:lnSpc>
                <a:spcPct val="115000"/>
              </a:lnSpc>
              <a:spcBef>
                <a:spcPts val="1600"/>
              </a:spcBef>
              <a:spcAft>
                <a:spcPts val="0"/>
              </a:spcAft>
              <a:buClr>
                <a:srgbClr val="D9D9D9"/>
              </a:buClr>
              <a:buSzPts val="1400"/>
              <a:buFont typeface="Nunito"/>
              <a:buChar char="●"/>
            </a:pPr>
            <a:r>
              <a:rPr lang="en">
                <a:solidFill>
                  <a:srgbClr val="D9D9D9"/>
                </a:solidFill>
                <a:latin typeface="Nunito"/>
                <a:ea typeface="Nunito"/>
                <a:cs typeface="Nunito"/>
                <a:sym typeface="Nunito"/>
              </a:rPr>
              <a:t>A first-order difference equation models a form of </a:t>
            </a:r>
            <a:r>
              <a:rPr lang="en">
                <a:solidFill>
                  <a:srgbClr val="E23075"/>
                </a:solidFill>
                <a:latin typeface="Nunito"/>
                <a:ea typeface="Nunito"/>
                <a:cs typeface="Nunito"/>
                <a:sym typeface="Nunito"/>
              </a:rPr>
              <a:t>velocity</a:t>
            </a:r>
            <a:r>
              <a:rPr lang="en">
                <a:solidFill>
                  <a:srgbClr val="D9D9D9"/>
                </a:solidFill>
                <a:latin typeface="Nunito"/>
                <a:ea typeface="Nunito"/>
                <a:cs typeface="Nunito"/>
                <a:sym typeface="Nunito"/>
              </a:rPr>
              <a:t> of a variable (the change in position from one time point to the next; in this case, a difference in consecutive values).</a:t>
            </a:r>
            <a:endParaRPr>
              <a:solidFill>
                <a:srgbClr val="D9D9D9"/>
              </a:solidFill>
              <a:latin typeface="Nunito"/>
              <a:ea typeface="Nunito"/>
              <a:cs typeface="Nunito"/>
              <a:sym typeface="Nunito"/>
            </a:endParaRPr>
          </a:p>
          <a:p>
            <a:pPr indent="-317500" lvl="0" marL="457200" rtl="0">
              <a:lnSpc>
                <a:spcPct val="115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In the example, the regression equation outcome was husband and wife’s change in BPM (velocity). </a:t>
            </a:r>
            <a:endParaRPr>
              <a:solidFill>
                <a:srgbClr val="D9D9D9"/>
              </a:solidFill>
              <a:latin typeface="Nunito"/>
              <a:ea typeface="Nunito"/>
              <a:cs typeface="Nunito"/>
              <a:sym typeface="Nunito"/>
            </a:endParaRPr>
          </a:p>
          <a:p>
            <a:pPr indent="-317500" lvl="0" marL="457200" rtl="0">
              <a:lnSpc>
                <a:spcPct val="115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First-order equations can typically only capture </a:t>
            </a:r>
            <a:r>
              <a:rPr lang="en">
                <a:solidFill>
                  <a:schemeClr val="accent1"/>
                </a:solidFill>
                <a:latin typeface="Nunito"/>
                <a:ea typeface="Nunito"/>
                <a:cs typeface="Nunito"/>
                <a:sym typeface="Nunito"/>
              </a:rPr>
              <a:t>attractors</a:t>
            </a:r>
            <a:r>
              <a:rPr lang="en">
                <a:solidFill>
                  <a:srgbClr val="D9D9D9"/>
                </a:solidFill>
                <a:latin typeface="Nunito"/>
                <a:ea typeface="Nunito"/>
                <a:cs typeface="Nunito"/>
                <a:sym typeface="Nunito"/>
              </a:rPr>
              <a:t>, </a:t>
            </a:r>
            <a:r>
              <a:rPr lang="en">
                <a:solidFill>
                  <a:schemeClr val="accent1"/>
                </a:solidFill>
                <a:latin typeface="Nunito"/>
                <a:ea typeface="Nunito"/>
                <a:cs typeface="Nunito"/>
                <a:sym typeface="Nunito"/>
              </a:rPr>
              <a:t>repellers</a:t>
            </a:r>
            <a:r>
              <a:rPr lang="en">
                <a:solidFill>
                  <a:srgbClr val="D9D9D9"/>
                </a:solidFill>
                <a:latin typeface="Nunito"/>
                <a:ea typeface="Nunito"/>
                <a:cs typeface="Nunito"/>
                <a:sym typeface="Nunito"/>
              </a:rPr>
              <a:t>, and </a:t>
            </a:r>
            <a:r>
              <a:rPr lang="en">
                <a:solidFill>
                  <a:schemeClr val="accent1"/>
                </a:solidFill>
                <a:latin typeface="Nunito"/>
                <a:ea typeface="Nunito"/>
                <a:cs typeface="Nunito"/>
                <a:sym typeface="Nunito"/>
              </a:rPr>
              <a:t>saddlers</a:t>
            </a:r>
            <a:r>
              <a:rPr lang="en">
                <a:solidFill>
                  <a:srgbClr val="D9D9D9"/>
                </a:solidFill>
                <a:latin typeface="Nunito"/>
                <a:ea typeface="Nunito"/>
                <a:cs typeface="Nunito"/>
                <a:sym typeface="Nunito"/>
              </a:rPr>
              <a:t>. </a:t>
            </a:r>
            <a:endParaRPr>
              <a:solidFill>
                <a:srgbClr val="D9D9D9"/>
              </a:solidFill>
              <a:latin typeface="Nunito"/>
              <a:ea typeface="Nunito"/>
              <a:cs typeface="Nunito"/>
              <a:sym typeface="Nunito"/>
            </a:endParaRPr>
          </a:p>
          <a:p>
            <a:pPr indent="-317500" lvl="0" marL="457200" rtl="0">
              <a:lnSpc>
                <a:spcPct val="115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Due to the coupling link in Equations (b2 and b4), the equation can also capture s</a:t>
            </a:r>
            <a:r>
              <a:rPr lang="en">
                <a:solidFill>
                  <a:schemeClr val="accent4"/>
                </a:solidFill>
                <a:latin typeface="Nunito"/>
                <a:ea typeface="Nunito"/>
                <a:cs typeface="Nunito"/>
                <a:sym typeface="Nunito"/>
              </a:rPr>
              <a:t>wirling patterns</a:t>
            </a:r>
            <a:r>
              <a:rPr lang="en">
                <a:solidFill>
                  <a:srgbClr val="D9D9D9"/>
                </a:solidFill>
                <a:latin typeface="Nunito"/>
                <a:ea typeface="Nunito"/>
                <a:cs typeface="Nunito"/>
                <a:sym typeface="Nunito"/>
              </a:rPr>
              <a:t> in the state space.</a:t>
            </a:r>
            <a:endParaRPr>
              <a:solidFill>
                <a:srgbClr val="D9D9D9"/>
              </a:solidFill>
              <a:latin typeface="Nunito"/>
              <a:ea typeface="Nunito"/>
              <a:cs typeface="Nunito"/>
              <a:sym typeface="Nunito"/>
            </a:endParaRPr>
          </a:p>
          <a:p>
            <a:pPr indent="0" lvl="0" marL="0" rtl="0">
              <a:lnSpc>
                <a:spcPct val="115000"/>
              </a:lnSpc>
              <a:spcBef>
                <a:spcPts val="1600"/>
              </a:spcBef>
              <a:spcAft>
                <a:spcPts val="0"/>
              </a:spcAft>
              <a:buNone/>
            </a:pPr>
            <a:r>
              <a:t/>
            </a:r>
            <a:endParaRPr>
              <a:solidFill>
                <a:srgbClr val="D9D9D9"/>
              </a:solidFill>
              <a:latin typeface="Nunito"/>
              <a:ea typeface="Nunito"/>
              <a:cs typeface="Nunito"/>
              <a:sym typeface="Nunito"/>
            </a:endParaRPr>
          </a:p>
          <a:p>
            <a:pPr indent="0" lvl="0" marL="0" rtl="0">
              <a:lnSpc>
                <a:spcPct val="115000"/>
              </a:lnSpc>
              <a:spcBef>
                <a:spcPts val="1600"/>
              </a:spcBef>
              <a:spcAft>
                <a:spcPts val="0"/>
              </a:spcAft>
              <a:buNone/>
            </a:pPr>
            <a:r>
              <a:t/>
            </a:r>
            <a:endParaRPr>
              <a:solidFill>
                <a:schemeClr val="accent5"/>
              </a:solidFill>
              <a:latin typeface="Nunito"/>
              <a:ea typeface="Nunito"/>
              <a:cs typeface="Nunito"/>
              <a:sym typeface="Nunito"/>
            </a:endParaRPr>
          </a:p>
          <a:p>
            <a:pPr indent="0" lvl="0" marL="0" rtl="0">
              <a:lnSpc>
                <a:spcPct val="115000"/>
              </a:lnSpc>
              <a:spcBef>
                <a:spcPts val="1600"/>
              </a:spcBef>
              <a:spcAft>
                <a:spcPts val="0"/>
              </a:spcAft>
              <a:buNone/>
            </a:pPr>
            <a:r>
              <a:t/>
            </a:r>
            <a:endParaRPr sz="600">
              <a:solidFill>
                <a:srgbClr val="D9D9D9"/>
              </a:solidFill>
              <a:latin typeface="Nunito"/>
              <a:ea typeface="Nunito"/>
              <a:cs typeface="Nunito"/>
              <a:sym typeface="Nunito"/>
            </a:endParaRPr>
          </a:p>
          <a:p>
            <a:pPr indent="0" lvl="0" marL="0" rtl="0">
              <a:lnSpc>
                <a:spcPct val="115000"/>
              </a:lnSpc>
              <a:spcBef>
                <a:spcPts val="1600"/>
              </a:spcBef>
              <a:spcAft>
                <a:spcPts val="1600"/>
              </a:spcAft>
              <a:buNone/>
            </a:pPr>
            <a:r>
              <a:t/>
            </a:r>
            <a:endParaRPr>
              <a:solidFill>
                <a:srgbClr val="D9D9D9"/>
              </a:solidFill>
              <a:latin typeface="Nunito"/>
              <a:ea typeface="Nunito"/>
              <a:cs typeface="Nunito"/>
              <a:sym typeface="Nunito"/>
            </a:endParaRPr>
          </a:p>
        </p:txBody>
      </p:sp>
      <p:cxnSp>
        <p:nvCxnSpPr>
          <p:cNvPr id="382" name="Shape 382"/>
          <p:cNvCxnSpPr/>
          <p:nvPr/>
        </p:nvCxnSpPr>
        <p:spPr>
          <a:xfrm flipH="1" rot="10800000">
            <a:off x="485450" y="964850"/>
            <a:ext cx="1590300" cy="18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Shape 387"/>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8" name="Shape 388"/>
          <p:cNvSpPr/>
          <p:nvPr/>
        </p:nvSpPr>
        <p:spPr>
          <a:xfrm>
            <a:off x="24450"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9" name="Shape 389"/>
          <p:cNvSpPr txBox="1"/>
          <p:nvPr>
            <p:ph type="title"/>
          </p:nvPr>
        </p:nvSpPr>
        <p:spPr>
          <a:xfrm>
            <a:off x="312875" y="882425"/>
            <a:ext cx="7191600" cy="830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3600"/>
              <a:t>Second-order Equations</a:t>
            </a:r>
            <a:r>
              <a:rPr b="1" lang="en" sz="4200"/>
              <a:t> </a:t>
            </a:r>
            <a:endParaRPr b="1" sz="4200"/>
          </a:p>
          <a:p>
            <a:pPr indent="0" lvl="0" marL="0" rtl="0">
              <a:spcBef>
                <a:spcPts val="1000"/>
              </a:spcBef>
              <a:spcAft>
                <a:spcPts val="1000"/>
              </a:spcAft>
              <a:buNone/>
            </a:pPr>
            <a:r>
              <a:t/>
            </a:r>
            <a:endParaRPr>
              <a:solidFill>
                <a:srgbClr val="D9D9D9"/>
              </a:solidFill>
            </a:endParaRPr>
          </a:p>
        </p:txBody>
      </p:sp>
      <p:sp>
        <p:nvSpPr>
          <p:cNvPr id="390" name="Shape 390"/>
          <p:cNvSpPr txBox="1"/>
          <p:nvPr/>
        </p:nvSpPr>
        <p:spPr>
          <a:xfrm>
            <a:off x="268600" y="1608900"/>
            <a:ext cx="8332200" cy="35055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rgbClr val="EFEFEF"/>
                </a:solidFill>
                <a:latin typeface="Nunito"/>
                <a:ea typeface="Nunito"/>
                <a:cs typeface="Nunito"/>
                <a:sym typeface="Nunito"/>
              </a:rPr>
              <a:t>Second-order equations model acceleration or the change in velocity. </a:t>
            </a:r>
            <a:endParaRPr sz="1800">
              <a:solidFill>
                <a:srgbClr val="D9D9D9"/>
              </a:solidFill>
              <a:latin typeface="Nunito"/>
              <a:ea typeface="Nunito"/>
              <a:cs typeface="Nunito"/>
              <a:sym typeface="Nunito"/>
            </a:endParaRPr>
          </a:p>
          <a:p>
            <a:pPr indent="-317500" lvl="0" marL="457200" rtl="0">
              <a:lnSpc>
                <a:spcPct val="150000"/>
              </a:lnSpc>
              <a:spcBef>
                <a:spcPts val="1600"/>
              </a:spcBef>
              <a:spcAft>
                <a:spcPts val="0"/>
              </a:spcAft>
              <a:buClr>
                <a:srgbClr val="D9D9D9"/>
              </a:buClr>
              <a:buSzPts val="1400"/>
              <a:buFont typeface="Nunito"/>
              <a:buChar char="●"/>
            </a:pPr>
            <a:r>
              <a:rPr lang="en">
                <a:solidFill>
                  <a:srgbClr val="D9D9D9"/>
                </a:solidFill>
                <a:latin typeface="Nunito"/>
                <a:ea typeface="Nunito"/>
                <a:cs typeface="Nunito"/>
                <a:sym typeface="Nunito"/>
              </a:rPr>
              <a:t>While a pair of first-order models is capable of g</a:t>
            </a:r>
            <a:r>
              <a:rPr lang="en">
                <a:solidFill>
                  <a:schemeClr val="accent1"/>
                </a:solidFill>
                <a:latin typeface="Nunito"/>
                <a:ea typeface="Nunito"/>
                <a:cs typeface="Nunito"/>
                <a:sym typeface="Nunito"/>
              </a:rPr>
              <a:t>enerating oscillations through limit cycles</a:t>
            </a:r>
            <a:r>
              <a:rPr lang="en">
                <a:solidFill>
                  <a:srgbClr val="D9D9D9"/>
                </a:solidFill>
                <a:latin typeface="Nunito"/>
                <a:ea typeface="Nunito"/>
                <a:cs typeface="Nunito"/>
                <a:sym typeface="Nunito"/>
              </a:rPr>
              <a:t> (a function of the coupling relationships; the swirling pattern), second-order equations assume </a:t>
            </a:r>
            <a:r>
              <a:rPr lang="en">
                <a:solidFill>
                  <a:srgbClr val="E23075"/>
                </a:solidFill>
                <a:latin typeface="Nunito"/>
                <a:ea typeface="Nunito"/>
                <a:cs typeface="Nunito"/>
                <a:sym typeface="Nunito"/>
              </a:rPr>
              <a:t>oscillations exist</a:t>
            </a:r>
            <a:r>
              <a:rPr lang="en">
                <a:solidFill>
                  <a:srgbClr val="D9D9D9"/>
                </a:solidFill>
                <a:latin typeface="Nunito"/>
                <a:ea typeface="Nunito"/>
                <a:cs typeface="Nunito"/>
                <a:sym typeface="Nunito"/>
              </a:rPr>
              <a:t>. </a:t>
            </a:r>
            <a:endParaRPr>
              <a:solidFill>
                <a:srgbClr val="D9D9D9"/>
              </a:solidFill>
              <a:latin typeface="Nunito"/>
              <a:ea typeface="Nunito"/>
              <a:cs typeface="Nunito"/>
              <a:sym typeface="Nunito"/>
            </a:endParaRPr>
          </a:p>
          <a:p>
            <a:pPr indent="-317500" lvl="0" marL="457200" rtl="0">
              <a:lnSpc>
                <a:spcPct val="150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Coupling can still exist among second-order equations, but the coupling is about how 2 </a:t>
            </a:r>
            <a:r>
              <a:rPr lang="en">
                <a:solidFill>
                  <a:srgbClr val="E23075"/>
                </a:solidFill>
                <a:latin typeface="Nunito"/>
                <a:ea typeface="Nunito"/>
                <a:cs typeface="Nunito"/>
                <a:sym typeface="Nunito"/>
              </a:rPr>
              <a:t>oscillatory patterns</a:t>
            </a:r>
            <a:r>
              <a:rPr lang="en">
                <a:solidFill>
                  <a:schemeClr val="accent4"/>
                </a:solidFill>
                <a:latin typeface="Nunito"/>
                <a:ea typeface="Nunito"/>
                <a:cs typeface="Nunito"/>
                <a:sym typeface="Nunito"/>
              </a:rPr>
              <a:t> push and pull </a:t>
            </a:r>
            <a:r>
              <a:rPr lang="en">
                <a:solidFill>
                  <a:srgbClr val="D9D9D9"/>
                </a:solidFill>
                <a:latin typeface="Nunito"/>
                <a:ea typeface="Nunito"/>
                <a:cs typeface="Nunito"/>
                <a:sym typeface="Nunito"/>
              </a:rPr>
              <a:t>one another rather than 2 values.</a:t>
            </a:r>
            <a:endParaRPr>
              <a:solidFill>
                <a:srgbClr val="D9D9D9"/>
              </a:solidFill>
              <a:latin typeface="Nunito"/>
              <a:ea typeface="Nunito"/>
              <a:cs typeface="Nunito"/>
              <a:sym typeface="Nunito"/>
            </a:endParaRPr>
          </a:p>
          <a:p>
            <a:pPr indent="0" lvl="0" marL="0" rtl="0">
              <a:lnSpc>
                <a:spcPct val="115000"/>
              </a:lnSpc>
              <a:spcBef>
                <a:spcPts val="1600"/>
              </a:spcBef>
              <a:spcAft>
                <a:spcPts val="1600"/>
              </a:spcAft>
              <a:buNone/>
            </a:pPr>
            <a:r>
              <a:t/>
            </a:r>
            <a:endParaRPr>
              <a:solidFill>
                <a:srgbClr val="D9D9D9"/>
              </a:solidFill>
              <a:latin typeface="Nunito"/>
              <a:ea typeface="Nunito"/>
              <a:cs typeface="Nunito"/>
              <a:sym typeface="Nunito"/>
            </a:endParaRPr>
          </a:p>
        </p:txBody>
      </p:sp>
      <p:cxnSp>
        <p:nvCxnSpPr>
          <p:cNvPr id="391" name="Shape 391"/>
          <p:cNvCxnSpPr/>
          <p:nvPr/>
        </p:nvCxnSpPr>
        <p:spPr>
          <a:xfrm flipH="1" rot="10800000">
            <a:off x="427375" y="1177513"/>
            <a:ext cx="4348800" cy="111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Shape 396"/>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7" name="Shape 397"/>
          <p:cNvSpPr/>
          <p:nvPr/>
        </p:nvSpPr>
        <p:spPr>
          <a:xfrm>
            <a:off x="24450"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8" name="Shape 398"/>
          <p:cNvSpPr txBox="1"/>
          <p:nvPr>
            <p:ph type="title"/>
          </p:nvPr>
        </p:nvSpPr>
        <p:spPr>
          <a:xfrm>
            <a:off x="312875" y="882425"/>
            <a:ext cx="7191600" cy="830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3600"/>
              <a:t>Second-order Equation Application Example</a:t>
            </a:r>
            <a:endParaRPr b="1" sz="4200"/>
          </a:p>
          <a:p>
            <a:pPr indent="0" lvl="0" marL="0" rtl="0">
              <a:spcBef>
                <a:spcPts val="1000"/>
              </a:spcBef>
              <a:spcAft>
                <a:spcPts val="1000"/>
              </a:spcAft>
              <a:buNone/>
            </a:pPr>
            <a:r>
              <a:t/>
            </a:r>
            <a:endParaRPr>
              <a:solidFill>
                <a:srgbClr val="D9D9D9"/>
              </a:solidFill>
            </a:endParaRPr>
          </a:p>
        </p:txBody>
      </p:sp>
      <p:sp>
        <p:nvSpPr>
          <p:cNvPr id="399" name="Shape 399"/>
          <p:cNvSpPr txBox="1"/>
          <p:nvPr/>
        </p:nvSpPr>
        <p:spPr>
          <a:xfrm>
            <a:off x="312875" y="1470125"/>
            <a:ext cx="8332200" cy="35055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rgbClr val="EFEFEF"/>
                </a:solidFill>
                <a:latin typeface="Nunito"/>
                <a:ea typeface="Nunito"/>
                <a:cs typeface="Nunito"/>
                <a:sym typeface="Nunito"/>
              </a:rPr>
              <a:t>Sam fluctuates irrespective of Jordan; Jordan’s influence then may be in terms of </a:t>
            </a:r>
            <a:r>
              <a:rPr lang="en" sz="1800">
                <a:solidFill>
                  <a:schemeClr val="accent5"/>
                </a:solidFill>
                <a:latin typeface="Nunito"/>
                <a:ea typeface="Nunito"/>
                <a:cs typeface="Nunito"/>
                <a:sym typeface="Nunito"/>
              </a:rPr>
              <a:t>where in the cycle</a:t>
            </a:r>
            <a:r>
              <a:rPr lang="en" sz="1800">
                <a:solidFill>
                  <a:srgbClr val="EFEFEF"/>
                </a:solidFill>
                <a:latin typeface="Nunito"/>
                <a:ea typeface="Nunito"/>
                <a:cs typeface="Nunito"/>
                <a:sym typeface="Nunito"/>
              </a:rPr>
              <a:t> Sam currently exists, rather than whether Sam is currently higher or lower at a particular moment. </a:t>
            </a:r>
            <a:endParaRPr sz="1800">
              <a:solidFill>
                <a:srgbClr val="D9D9D9"/>
              </a:solidFill>
              <a:latin typeface="Nunito"/>
              <a:ea typeface="Nunito"/>
              <a:cs typeface="Nunito"/>
              <a:sym typeface="Nunito"/>
            </a:endParaRPr>
          </a:p>
          <a:p>
            <a:pPr indent="-317500" lvl="0" marL="457200" rtl="0">
              <a:lnSpc>
                <a:spcPct val="150000"/>
              </a:lnSpc>
              <a:spcBef>
                <a:spcPts val="1600"/>
              </a:spcBef>
              <a:spcAft>
                <a:spcPts val="0"/>
              </a:spcAft>
              <a:buClr>
                <a:srgbClr val="D9D9D9"/>
              </a:buClr>
              <a:buSzPts val="1400"/>
              <a:buFont typeface="Nunito"/>
              <a:buChar char="●"/>
            </a:pPr>
            <a:r>
              <a:rPr lang="en">
                <a:solidFill>
                  <a:srgbClr val="D9D9D9"/>
                </a:solidFill>
                <a:latin typeface="Nunito"/>
                <a:ea typeface="Nunito"/>
                <a:cs typeface="Nunito"/>
                <a:sym typeface="Nunito"/>
              </a:rPr>
              <a:t>It is possible that once a particular physiological threshold is reached, Sam’s distress level increases much more rapidly than it was increasing before;</a:t>
            </a:r>
            <a:endParaRPr>
              <a:solidFill>
                <a:srgbClr val="D9D9D9"/>
              </a:solidFill>
              <a:latin typeface="Nunito"/>
              <a:ea typeface="Nunito"/>
              <a:cs typeface="Nunito"/>
              <a:sym typeface="Nunito"/>
            </a:endParaRPr>
          </a:p>
          <a:p>
            <a:pPr indent="-317500" lvl="0" marL="457200" rtl="0">
              <a:lnSpc>
                <a:spcPct val="150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 Or the </a:t>
            </a:r>
            <a:r>
              <a:rPr lang="en">
                <a:solidFill>
                  <a:schemeClr val="accent1"/>
                </a:solidFill>
                <a:latin typeface="Nunito"/>
                <a:ea typeface="Nunito"/>
                <a:cs typeface="Nunito"/>
                <a:sym typeface="Nunito"/>
              </a:rPr>
              <a:t>rate of change</a:t>
            </a:r>
            <a:r>
              <a:rPr lang="en">
                <a:solidFill>
                  <a:srgbClr val="D9D9D9"/>
                </a:solidFill>
                <a:latin typeface="Nunito"/>
                <a:ea typeface="Nunito"/>
                <a:cs typeface="Nunito"/>
                <a:sym typeface="Nunito"/>
              </a:rPr>
              <a:t> in Sam’s distress level could suddenly decrease once a particular threshold is reached. </a:t>
            </a:r>
            <a:endParaRPr>
              <a:solidFill>
                <a:srgbClr val="D9D9D9"/>
              </a:solidFill>
              <a:latin typeface="Nunito"/>
              <a:ea typeface="Nunito"/>
              <a:cs typeface="Nunito"/>
              <a:sym typeface="Nunito"/>
            </a:endParaRPr>
          </a:p>
          <a:p>
            <a:pPr indent="-317500" lvl="0" marL="457200" rtl="0">
              <a:lnSpc>
                <a:spcPct val="150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Each of these </a:t>
            </a:r>
            <a:r>
              <a:rPr lang="en">
                <a:solidFill>
                  <a:srgbClr val="E23075"/>
                </a:solidFill>
                <a:latin typeface="Nunito"/>
                <a:ea typeface="Nunito"/>
                <a:cs typeface="Nunito"/>
                <a:sym typeface="Nunito"/>
              </a:rPr>
              <a:t>changes in velocities</a:t>
            </a:r>
            <a:r>
              <a:rPr lang="en">
                <a:solidFill>
                  <a:srgbClr val="D9D9D9"/>
                </a:solidFill>
                <a:latin typeface="Nunito"/>
                <a:ea typeface="Nunito"/>
                <a:cs typeface="Nunito"/>
                <a:sym typeface="Nunito"/>
              </a:rPr>
              <a:t> could be a function of i</a:t>
            </a:r>
            <a:r>
              <a:rPr lang="en">
                <a:solidFill>
                  <a:schemeClr val="accent4"/>
                </a:solidFill>
                <a:latin typeface="Nunito"/>
                <a:ea typeface="Nunito"/>
                <a:cs typeface="Nunito"/>
                <a:sym typeface="Nunito"/>
              </a:rPr>
              <a:t>ntrapersonal dynamics</a:t>
            </a:r>
            <a:r>
              <a:rPr lang="en">
                <a:solidFill>
                  <a:srgbClr val="D9D9D9"/>
                </a:solidFill>
                <a:latin typeface="Nunito"/>
                <a:ea typeface="Nunito"/>
                <a:cs typeface="Nunito"/>
                <a:sym typeface="Nunito"/>
              </a:rPr>
              <a:t>. .</a:t>
            </a:r>
            <a:endParaRPr>
              <a:solidFill>
                <a:srgbClr val="D9D9D9"/>
              </a:solidFill>
              <a:latin typeface="Nunito"/>
              <a:ea typeface="Nunito"/>
              <a:cs typeface="Nunito"/>
              <a:sym typeface="Nunito"/>
            </a:endParaRPr>
          </a:p>
          <a:p>
            <a:pPr indent="0" lvl="0" marL="0" rtl="0">
              <a:lnSpc>
                <a:spcPct val="115000"/>
              </a:lnSpc>
              <a:spcBef>
                <a:spcPts val="1600"/>
              </a:spcBef>
              <a:spcAft>
                <a:spcPts val="0"/>
              </a:spcAft>
              <a:buNone/>
            </a:pPr>
            <a:r>
              <a:t/>
            </a:r>
            <a:endParaRPr sz="600">
              <a:solidFill>
                <a:srgbClr val="D9D9D9"/>
              </a:solidFill>
              <a:latin typeface="Nunito"/>
              <a:ea typeface="Nunito"/>
              <a:cs typeface="Nunito"/>
              <a:sym typeface="Nunito"/>
            </a:endParaRPr>
          </a:p>
          <a:p>
            <a:pPr indent="0" lvl="0" marL="0" rtl="0">
              <a:lnSpc>
                <a:spcPct val="115000"/>
              </a:lnSpc>
              <a:spcBef>
                <a:spcPts val="1600"/>
              </a:spcBef>
              <a:spcAft>
                <a:spcPts val="1600"/>
              </a:spcAft>
              <a:buNone/>
            </a:pPr>
            <a:r>
              <a:t/>
            </a:r>
            <a:endParaRPr>
              <a:solidFill>
                <a:srgbClr val="D9D9D9"/>
              </a:solidFill>
              <a:latin typeface="Nunito"/>
              <a:ea typeface="Nunito"/>
              <a:cs typeface="Nunito"/>
              <a:sym typeface="Nunito"/>
            </a:endParaRPr>
          </a:p>
        </p:txBody>
      </p:sp>
      <p:cxnSp>
        <p:nvCxnSpPr>
          <p:cNvPr id="400" name="Shape 400"/>
          <p:cNvCxnSpPr/>
          <p:nvPr/>
        </p:nvCxnSpPr>
        <p:spPr>
          <a:xfrm flipH="1" rot="10800000">
            <a:off x="471625" y="1470113"/>
            <a:ext cx="1590300" cy="18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Shape 405"/>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6" name="Shape 406"/>
          <p:cNvSpPr/>
          <p:nvPr/>
        </p:nvSpPr>
        <p:spPr>
          <a:xfrm>
            <a:off x="24450"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7" name="Shape 407"/>
          <p:cNvSpPr txBox="1"/>
          <p:nvPr>
            <p:ph type="title"/>
          </p:nvPr>
        </p:nvSpPr>
        <p:spPr>
          <a:xfrm>
            <a:off x="312875" y="882425"/>
            <a:ext cx="7191600" cy="830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3600"/>
              <a:t>What to choose… </a:t>
            </a:r>
            <a:endParaRPr b="1" sz="4200"/>
          </a:p>
          <a:p>
            <a:pPr indent="0" lvl="0" marL="0" rtl="0">
              <a:spcBef>
                <a:spcPts val="1000"/>
              </a:spcBef>
              <a:spcAft>
                <a:spcPts val="1000"/>
              </a:spcAft>
              <a:buNone/>
            </a:pPr>
            <a:r>
              <a:t/>
            </a:r>
            <a:endParaRPr>
              <a:solidFill>
                <a:srgbClr val="D9D9D9"/>
              </a:solidFill>
            </a:endParaRPr>
          </a:p>
        </p:txBody>
      </p:sp>
      <p:sp>
        <p:nvSpPr>
          <p:cNvPr id="408" name="Shape 408"/>
          <p:cNvSpPr txBox="1"/>
          <p:nvPr/>
        </p:nvSpPr>
        <p:spPr>
          <a:xfrm>
            <a:off x="365975" y="1243325"/>
            <a:ext cx="8332200" cy="22182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rgbClr val="EFEFEF"/>
                </a:solidFill>
                <a:latin typeface="Nunito"/>
                <a:ea typeface="Nunito"/>
                <a:cs typeface="Nunito"/>
                <a:sym typeface="Nunito"/>
              </a:rPr>
              <a:t>The decision of whether to use first- or second-order equations should be guided by </a:t>
            </a:r>
            <a:r>
              <a:rPr lang="en" sz="1800">
                <a:solidFill>
                  <a:schemeClr val="accent5"/>
                </a:solidFill>
                <a:latin typeface="Nunito"/>
                <a:ea typeface="Nunito"/>
                <a:cs typeface="Nunito"/>
                <a:sym typeface="Nunito"/>
              </a:rPr>
              <a:t>theory</a:t>
            </a:r>
            <a:r>
              <a:rPr lang="en" sz="1800">
                <a:solidFill>
                  <a:srgbClr val="EFEFEF"/>
                </a:solidFill>
                <a:latin typeface="Nunito"/>
                <a:ea typeface="Nunito"/>
                <a:cs typeface="Nunito"/>
                <a:sym typeface="Nunito"/>
              </a:rPr>
              <a:t>. </a:t>
            </a:r>
            <a:endParaRPr sz="1800">
              <a:solidFill>
                <a:srgbClr val="D9D9D9"/>
              </a:solidFill>
              <a:latin typeface="Nunito"/>
              <a:ea typeface="Nunito"/>
              <a:cs typeface="Nunito"/>
              <a:sym typeface="Nunito"/>
            </a:endParaRPr>
          </a:p>
          <a:p>
            <a:pPr indent="-317500" lvl="0" marL="457200" rtl="0">
              <a:lnSpc>
                <a:spcPct val="150000"/>
              </a:lnSpc>
              <a:spcBef>
                <a:spcPts val="1600"/>
              </a:spcBef>
              <a:spcAft>
                <a:spcPts val="0"/>
              </a:spcAft>
              <a:buClr>
                <a:srgbClr val="D9D9D9"/>
              </a:buClr>
              <a:buSzPts val="1400"/>
              <a:buFont typeface="Nunito"/>
              <a:buChar char="●"/>
            </a:pPr>
            <a:r>
              <a:rPr lang="en">
                <a:solidFill>
                  <a:srgbClr val="D9D9D9"/>
                </a:solidFill>
                <a:latin typeface="Nunito"/>
                <a:ea typeface="Nunito"/>
                <a:cs typeface="Nunito"/>
                <a:sym typeface="Nunito"/>
              </a:rPr>
              <a:t>Under the expectations of oscillations, the question is </a:t>
            </a:r>
            <a:r>
              <a:rPr lang="en">
                <a:solidFill>
                  <a:srgbClr val="E23075"/>
                </a:solidFill>
                <a:latin typeface="Nunito"/>
                <a:ea typeface="Nunito"/>
                <a:cs typeface="Nunito"/>
                <a:sym typeface="Nunito"/>
              </a:rPr>
              <a:t>whether</a:t>
            </a:r>
            <a:r>
              <a:rPr lang="en">
                <a:solidFill>
                  <a:srgbClr val="D9D9D9"/>
                </a:solidFill>
                <a:latin typeface="Nunito"/>
                <a:ea typeface="Nunito"/>
                <a:cs typeface="Nunito"/>
                <a:sym typeface="Nunito"/>
              </a:rPr>
              <a:t> you expect the interaction between the couple to </a:t>
            </a:r>
            <a:r>
              <a:rPr lang="en">
                <a:solidFill>
                  <a:schemeClr val="accent4"/>
                </a:solidFill>
                <a:latin typeface="Nunito"/>
                <a:ea typeface="Nunito"/>
                <a:cs typeface="Nunito"/>
                <a:sym typeface="Nunito"/>
              </a:rPr>
              <a:t>generate the oscillations</a:t>
            </a:r>
            <a:r>
              <a:rPr lang="en">
                <a:solidFill>
                  <a:srgbClr val="D9D9D9"/>
                </a:solidFill>
                <a:latin typeface="Nunito"/>
                <a:ea typeface="Nunito"/>
                <a:cs typeface="Nunito"/>
                <a:sym typeface="Nunito"/>
              </a:rPr>
              <a:t>.</a:t>
            </a:r>
            <a:endParaRPr>
              <a:solidFill>
                <a:srgbClr val="D9D9D9"/>
              </a:solidFill>
              <a:latin typeface="Nunito"/>
              <a:ea typeface="Nunito"/>
              <a:cs typeface="Nunito"/>
              <a:sym typeface="Nunito"/>
            </a:endParaRPr>
          </a:p>
          <a:p>
            <a:pPr indent="-317500" lvl="0" marL="457200" rtl="0">
              <a:lnSpc>
                <a:spcPct val="150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Or if both of them would </a:t>
            </a:r>
            <a:r>
              <a:rPr lang="en">
                <a:solidFill>
                  <a:schemeClr val="accent1"/>
                </a:solidFill>
                <a:latin typeface="Nunito"/>
                <a:ea typeface="Nunito"/>
                <a:cs typeface="Nunito"/>
                <a:sym typeface="Nunito"/>
              </a:rPr>
              <a:t>oscillatie anyway </a:t>
            </a:r>
            <a:r>
              <a:rPr lang="en">
                <a:solidFill>
                  <a:srgbClr val="D9D9D9"/>
                </a:solidFill>
                <a:latin typeface="Nunito"/>
                <a:ea typeface="Nunito"/>
                <a:cs typeface="Nunito"/>
                <a:sym typeface="Nunito"/>
              </a:rPr>
              <a:t>and their relationship is reflected in the </a:t>
            </a:r>
            <a:r>
              <a:rPr lang="en">
                <a:solidFill>
                  <a:srgbClr val="E23075"/>
                </a:solidFill>
                <a:latin typeface="Nunito"/>
                <a:ea typeface="Nunito"/>
                <a:cs typeface="Nunito"/>
                <a:sym typeface="Nunito"/>
              </a:rPr>
              <a:t>linkages between the oscillations</a:t>
            </a:r>
            <a:r>
              <a:rPr lang="en">
                <a:solidFill>
                  <a:srgbClr val="D9D9D9"/>
                </a:solidFill>
                <a:latin typeface="Nunito"/>
                <a:ea typeface="Nunito"/>
                <a:cs typeface="Nunito"/>
                <a:sym typeface="Nunito"/>
              </a:rPr>
              <a:t>. </a:t>
            </a:r>
            <a:endParaRPr>
              <a:solidFill>
                <a:srgbClr val="D9D9D9"/>
              </a:solidFill>
              <a:latin typeface="Nunito"/>
              <a:ea typeface="Nunito"/>
              <a:cs typeface="Nunito"/>
              <a:sym typeface="Nunito"/>
            </a:endParaRPr>
          </a:p>
          <a:p>
            <a:pPr indent="0" lvl="0" marL="0" rtl="0">
              <a:lnSpc>
                <a:spcPct val="115000"/>
              </a:lnSpc>
              <a:spcBef>
                <a:spcPts val="1600"/>
              </a:spcBef>
              <a:spcAft>
                <a:spcPts val="0"/>
              </a:spcAft>
              <a:buNone/>
            </a:pPr>
            <a:r>
              <a:t/>
            </a:r>
            <a:endParaRPr>
              <a:solidFill>
                <a:schemeClr val="accent5"/>
              </a:solidFill>
              <a:latin typeface="Nunito"/>
              <a:ea typeface="Nunito"/>
              <a:cs typeface="Nunito"/>
              <a:sym typeface="Nunito"/>
            </a:endParaRPr>
          </a:p>
          <a:p>
            <a:pPr indent="0" lvl="0" marL="0" rtl="0">
              <a:lnSpc>
                <a:spcPct val="115000"/>
              </a:lnSpc>
              <a:spcBef>
                <a:spcPts val="1600"/>
              </a:spcBef>
              <a:spcAft>
                <a:spcPts val="0"/>
              </a:spcAft>
              <a:buNone/>
            </a:pPr>
            <a:r>
              <a:t/>
            </a:r>
            <a:endParaRPr sz="600">
              <a:solidFill>
                <a:srgbClr val="D9D9D9"/>
              </a:solidFill>
              <a:latin typeface="Nunito"/>
              <a:ea typeface="Nunito"/>
              <a:cs typeface="Nunito"/>
              <a:sym typeface="Nunito"/>
            </a:endParaRPr>
          </a:p>
          <a:p>
            <a:pPr indent="0" lvl="0" marL="0" rtl="0">
              <a:lnSpc>
                <a:spcPct val="115000"/>
              </a:lnSpc>
              <a:spcBef>
                <a:spcPts val="1600"/>
              </a:spcBef>
              <a:spcAft>
                <a:spcPts val="1600"/>
              </a:spcAft>
              <a:buNone/>
            </a:pPr>
            <a:r>
              <a:t/>
            </a:r>
            <a:endParaRPr>
              <a:solidFill>
                <a:srgbClr val="D9D9D9"/>
              </a:solidFill>
              <a:latin typeface="Nunito"/>
              <a:ea typeface="Nunito"/>
              <a:cs typeface="Nunito"/>
              <a:sym typeface="Nunito"/>
            </a:endParaRPr>
          </a:p>
        </p:txBody>
      </p:sp>
      <p:cxnSp>
        <p:nvCxnSpPr>
          <p:cNvPr id="409" name="Shape 409"/>
          <p:cNvCxnSpPr/>
          <p:nvPr/>
        </p:nvCxnSpPr>
        <p:spPr>
          <a:xfrm flipH="1" rot="10800000">
            <a:off x="462750" y="1097838"/>
            <a:ext cx="3135900" cy="11100"/>
          </a:xfrm>
          <a:prstGeom prst="straightConnector1">
            <a:avLst/>
          </a:prstGeom>
          <a:noFill/>
          <a:ln cap="flat" cmpd="sng" w="38100">
            <a:solidFill>
              <a:schemeClr val="accent5"/>
            </a:solidFill>
            <a:prstDash val="solid"/>
            <a:round/>
            <a:headEnd len="med" w="med" type="none"/>
            <a:tailEnd len="med" w="med" type="none"/>
          </a:ln>
        </p:spPr>
      </p:cxnSp>
      <p:sp>
        <p:nvSpPr>
          <p:cNvPr id="410" name="Shape 410"/>
          <p:cNvSpPr txBox="1"/>
          <p:nvPr/>
        </p:nvSpPr>
        <p:spPr>
          <a:xfrm>
            <a:off x="530675" y="3505700"/>
            <a:ext cx="8078700" cy="10359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accent5"/>
                </a:solidFill>
                <a:latin typeface="Nunito"/>
                <a:ea typeface="Nunito"/>
                <a:cs typeface="Nunito"/>
                <a:sym typeface="Nunito"/>
              </a:rPr>
              <a:t>In the 1st case, first-order modeling is most appropriate because it constructs the </a:t>
            </a:r>
            <a:r>
              <a:rPr b="1" lang="en">
                <a:solidFill>
                  <a:schemeClr val="accent5"/>
                </a:solidFill>
                <a:latin typeface="Nunito"/>
                <a:ea typeface="Nunito"/>
                <a:cs typeface="Nunito"/>
                <a:sym typeface="Nunito"/>
              </a:rPr>
              <a:t>oscillation as a function of their interactions. </a:t>
            </a:r>
            <a:endParaRPr b="1">
              <a:solidFill>
                <a:schemeClr val="accent5"/>
              </a:solidFill>
              <a:latin typeface="Nunito"/>
              <a:ea typeface="Nunito"/>
              <a:cs typeface="Nunito"/>
              <a:sym typeface="Nunito"/>
            </a:endParaRPr>
          </a:p>
          <a:p>
            <a:pPr indent="0" lvl="0" marL="0" rtl="0">
              <a:lnSpc>
                <a:spcPct val="115000"/>
              </a:lnSpc>
              <a:spcBef>
                <a:spcPts val="1600"/>
              </a:spcBef>
              <a:spcAft>
                <a:spcPts val="1600"/>
              </a:spcAft>
              <a:buNone/>
            </a:pPr>
            <a:r>
              <a:rPr lang="en">
                <a:solidFill>
                  <a:schemeClr val="accent5"/>
                </a:solidFill>
                <a:latin typeface="Nunito"/>
                <a:ea typeface="Nunito"/>
                <a:cs typeface="Nunito"/>
                <a:sym typeface="Nunito"/>
              </a:rPr>
              <a:t>In the 2nd, </a:t>
            </a:r>
            <a:r>
              <a:rPr b="1" lang="en">
                <a:solidFill>
                  <a:schemeClr val="accent5"/>
                </a:solidFill>
                <a:latin typeface="Nunito"/>
                <a:ea typeface="Nunito"/>
                <a:cs typeface="Nunito"/>
                <a:sym typeface="Nunito"/>
              </a:rPr>
              <a:t>each is expected to oscillate </a:t>
            </a:r>
            <a:r>
              <a:rPr lang="en">
                <a:solidFill>
                  <a:schemeClr val="accent5"/>
                </a:solidFill>
                <a:latin typeface="Nunito"/>
                <a:ea typeface="Nunito"/>
                <a:cs typeface="Nunito"/>
                <a:sym typeface="Nunito"/>
              </a:rPr>
              <a:t>even if they never influence one another, and second-order models are therefore most appropriate.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pic>
        <p:nvPicPr>
          <p:cNvPr id="415" name="Shape 415"/>
          <p:cNvPicPr preferRelativeResize="0"/>
          <p:nvPr/>
        </p:nvPicPr>
        <p:blipFill rotWithShape="1">
          <a:blip r:embed="rId3">
            <a:alphaModFix/>
          </a:blip>
          <a:srcRect b="6993" l="0" r="0" t="6984"/>
          <a:stretch/>
        </p:blipFill>
        <p:spPr>
          <a:xfrm>
            <a:off x="58391" y="0"/>
            <a:ext cx="9027221" cy="5143493"/>
          </a:xfrm>
          <a:prstGeom prst="rect">
            <a:avLst/>
          </a:prstGeom>
          <a:noFill/>
          <a:ln>
            <a:noFill/>
          </a:ln>
        </p:spPr>
      </p:pic>
      <p:sp>
        <p:nvSpPr>
          <p:cNvPr id="416" name="Shape 416"/>
          <p:cNvSpPr/>
          <p:nvPr/>
        </p:nvSpPr>
        <p:spPr>
          <a:xfrm>
            <a:off x="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7" name="Shape 417"/>
          <p:cNvSpPr/>
          <p:nvPr/>
        </p:nvSpPr>
        <p:spPr>
          <a:xfrm>
            <a:off x="50100" y="582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8" name="Shape 4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a:t>Time</a:t>
            </a:r>
            <a:endParaRPr b="1"/>
          </a:p>
        </p:txBody>
      </p:sp>
      <p:sp>
        <p:nvSpPr>
          <p:cNvPr id="419" name="Shape 419"/>
          <p:cNvSpPr txBox="1"/>
          <p:nvPr>
            <p:ph idx="1" type="subTitle"/>
          </p:nvPr>
        </p:nvSpPr>
        <p:spPr>
          <a:xfrm>
            <a:off x="311700" y="29907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Nunito"/>
                <a:ea typeface="Nunito"/>
                <a:cs typeface="Nunito"/>
                <a:sym typeface="Nunito"/>
              </a:rPr>
              <a:t>Issues within a Dynamical Systems Approach</a:t>
            </a:r>
            <a:endParaRPr>
              <a:latin typeface="Nunito"/>
              <a:ea typeface="Nunito"/>
              <a:cs typeface="Nunito"/>
              <a:sym typeface="Nunito"/>
            </a:endParaRPr>
          </a:p>
        </p:txBody>
      </p:sp>
      <p:cxnSp>
        <p:nvCxnSpPr>
          <p:cNvPr id="420" name="Shape 420"/>
          <p:cNvCxnSpPr/>
          <p:nvPr/>
        </p:nvCxnSpPr>
        <p:spPr>
          <a:xfrm flipH="1" rot="10800000">
            <a:off x="3081175" y="2797175"/>
            <a:ext cx="2911200" cy="360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Shape 425"/>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6" name="Shape 426"/>
          <p:cNvSpPr/>
          <p:nvPr/>
        </p:nvSpPr>
        <p:spPr>
          <a:xfrm>
            <a:off x="24450"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7" name="Shape 427"/>
          <p:cNvSpPr txBox="1"/>
          <p:nvPr>
            <p:ph type="title"/>
          </p:nvPr>
        </p:nvSpPr>
        <p:spPr>
          <a:xfrm>
            <a:off x="512025" y="882425"/>
            <a:ext cx="6992400" cy="923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3600"/>
              <a:t>Time in Dynamical Systems Modeling </a:t>
            </a:r>
            <a:endParaRPr b="1" sz="3600"/>
          </a:p>
          <a:p>
            <a:pPr indent="0" lvl="0" marL="0" rtl="0">
              <a:spcBef>
                <a:spcPts val="1000"/>
              </a:spcBef>
              <a:spcAft>
                <a:spcPts val="1000"/>
              </a:spcAft>
              <a:buNone/>
            </a:pPr>
            <a:r>
              <a:t/>
            </a:r>
            <a:endParaRPr>
              <a:solidFill>
                <a:srgbClr val="D9D9D9"/>
              </a:solidFill>
            </a:endParaRPr>
          </a:p>
        </p:txBody>
      </p:sp>
      <p:sp>
        <p:nvSpPr>
          <p:cNvPr id="428" name="Shape 428"/>
          <p:cNvSpPr txBox="1"/>
          <p:nvPr/>
        </p:nvSpPr>
        <p:spPr>
          <a:xfrm>
            <a:off x="512025" y="1857200"/>
            <a:ext cx="8093400" cy="26229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rgbClr val="D9D9D9"/>
                </a:solidFill>
                <a:latin typeface="Nunito"/>
                <a:ea typeface="Nunito"/>
                <a:cs typeface="Nunito"/>
                <a:sym typeface="Nunito"/>
              </a:rPr>
              <a:t>Time is implicit within DSM. The focus in DSM is not as much on an individual’s linear movement from point a to point b, but rather the </a:t>
            </a:r>
            <a:r>
              <a:rPr lang="en" sz="1800">
                <a:solidFill>
                  <a:srgbClr val="E23075"/>
                </a:solidFill>
                <a:latin typeface="Nunito"/>
                <a:ea typeface="Nunito"/>
                <a:cs typeface="Nunito"/>
                <a:sym typeface="Nunito"/>
              </a:rPr>
              <a:t>dynamics of how the system as a whole evolves over time. </a:t>
            </a:r>
            <a:endParaRPr b="1" sz="1800">
              <a:solidFill>
                <a:srgbClr val="E23075"/>
              </a:solidFill>
              <a:latin typeface="Nunito"/>
              <a:ea typeface="Nunito"/>
              <a:cs typeface="Nunito"/>
              <a:sym typeface="Nunito"/>
            </a:endParaRPr>
          </a:p>
          <a:p>
            <a:pPr indent="0" lvl="0" marL="0" rtl="0" algn="ctr">
              <a:lnSpc>
                <a:spcPct val="115000"/>
              </a:lnSpc>
              <a:spcBef>
                <a:spcPts val="1600"/>
              </a:spcBef>
              <a:spcAft>
                <a:spcPts val="0"/>
              </a:spcAft>
              <a:buNone/>
            </a:pPr>
            <a:r>
              <a:rPr b="1" lang="en">
                <a:solidFill>
                  <a:schemeClr val="accent5"/>
                </a:solidFill>
                <a:latin typeface="Nunito"/>
                <a:ea typeface="Nunito"/>
                <a:cs typeface="Nunito"/>
                <a:sym typeface="Nunito"/>
              </a:rPr>
              <a:t>What DSM seeks to identify are the shifting patterns and points of transition within a system.</a:t>
            </a:r>
            <a:endParaRPr b="1">
              <a:solidFill>
                <a:schemeClr val="accent5"/>
              </a:solidFill>
              <a:latin typeface="Nunito"/>
              <a:ea typeface="Nunito"/>
              <a:cs typeface="Nunito"/>
              <a:sym typeface="Nunito"/>
            </a:endParaRPr>
          </a:p>
          <a:p>
            <a:pPr indent="-317500" lvl="0" marL="457200" rtl="0">
              <a:lnSpc>
                <a:spcPct val="115000"/>
              </a:lnSpc>
              <a:spcBef>
                <a:spcPts val="1600"/>
              </a:spcBef>
              <a:spcAft>
                <a:spcPts val="0"/>
              </a:spcAft>
              <a:buClr>
                <a:srgbClr val="D9D9D9"/>
              </a:buClr>
              <a:buSzPts val="1400"/>
              <a:buFont typeface="Nunito"/>
              <a:buChar char="●"/>
            </a:pPr>
            <a:r>
              <a:rPr lang="en">
                <a:solidFill>
                  <a:srgbClr val="D9D9D9"/>
                </a:solidFill>
                <a:latin typeface="Nunito"/>
                <a:ea typeface="Nunito"/>
                <a:cs typeface="Nunito"/>
                <a:sym typeface="Nunito"/>
              </a:rPr>
              <a:t>In other words, knowing where an individual would end up if they were placed on a </a:t>
            </a:r>
            <a:r>
              <a:rPr lang="en">
                <a:solidFill>
                  <a:schemeClr val="accent4"/>
                </a:solidFill>
                <a:latin typeface="Nunito"/>
                <a:ea typeface="Nunito"/>
                <a:cs typeface="Nunito"/>
                <a:sym typeface="Nunito"/>
              </a:rPr>
              <a:t>random location</a:t>
            </a:r>
            <a:r>
              <a:rPr lang="en">
                <a:solidFill>
                  <a:srgbClr val="D9D9D9"/>
                </a:solidFill>
                <a:latin typeface="Nunito"/>
                <a:ea typeface="Nunito"/>
                <a:cs typeface="Nunito"/>
                <a:sym typeface="Nunito"/>
              </a:rPr>
              <a:t> on a topographical map.</a:t>
            </a:r>
            <a:endParaRPr>
              <a:solidFill>
                <a:srgbClr val="D9D9D9"/>
              </a:solidFill>
              <a:latin typeface="Nunito"/>
              <a:ea typeface="Nunito"/>
              <a:cs typeface="Nunito"/>
              <a:sym typeface="Nunito"/>
            </a:endParaRPr>
          </a:p>
          <a:p>
            <a:pPr indent="-317500" lvl="0" marL="457200" rtl="0">
              <a:lnSpc>
                <a:spcPct val="115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Rather than using time as a prediction of change, DSMs</a:t>
            </a:r>
            <a:r>
              <a:rPr lang="en">
                <a:solidFill>
                  <a:schemeClr val="accent1"/>
                </a:solidFill>
                <a:latin typeface="Nunito"/>
                <a:ea typeface="Nunito"/>
                <a:cs typeface="Nunito"/>
                <a:sym typeface="Nunito"/>
              </a:rPr>
              <a:t> use time</a:t>
            </a:r>
            <a:r>
              <a:rPr lang="en">
                <a:solidFill>
                  <a:srgbClr val="D9D9D9"/>
                </a:solidFill>
                <a:latin typeface="Nunito"/>
                <a:ea typeface="Nunito"/>
                <a:cs typeface="Nunito"/>
                <a:sym typeface="Nunito"/>
              </a:rPr>
              <a:t> to </a:t>
            </a:r>
            <a:r>
              <a:rPr lang="en">
                <a:solidFill>
                  <a:schemeClr val="accent4"/>
                </a:solidFill>
                <a:latin typeface="Nunito"/>
                <a:ea typeface="Nunito"/>
                <a:cs typeface="Nunito"/>
                <a:sym typeface="Nunito"/>
              </a:rPr>
              <a:t>describe the change</a:t>
            </a:r>
            <a:r>
              <a:rPr lang="en">
                <a:solidFill>
                  <a:srgbClr val="D9D9D9"/>
                </a:solidFill>
                <a:latin typeface="Nunito"/>
                <a:ea typeface="Nunito"/>
                <a:cs typeface="Nunito"/>
                <a:sym typeface="Nunito"/>
              </a:rPr>
              <a:t>.</a:t>
            </a:r>
            <a:endParaRPr>
              <a:solidFill>
                <a:srgbClr val="D9D9D9"/>
              </a:solidFill>
              <a:latin typeface="Nunito"/>
              <a:ea typeface="Nunito"/>
              <a:cs typeface="Nunito"/>
              <a:sym typeface="Nunito"/>
            </a:endParaRPr>
          </a:p>
          <a:p>
            <a:pPr indent="0" lvl="0" marL="0" rtl="0">
              <a:lnSpc>
                <a:spcPct val="115000"/>
              </a:lnSpc>
              <a:spcBef>
                <a:spcPts val="1600"/>
              </a:spcBef>
              <a:spcAft>
                <a:spcPts val="0"/>
              </a:spcAft>
              <a:buNone/>
            </a:pPr>
            <a:r>
              <a:t/>
            </a:r>
            <a:endParaRPr>
              <a:solidFill>
                <a:srgbClr val="D9D9D9"/>
              </a:solidFill>
              <a:latin typeface="Nunito"/>
              <a:ea typeface="Nunito"/>
              <a:cs typeface="Nunito"/>
              <a:sym typeface="Nunito"/>
            </a:endParaRPr>
          </a:p>
          <a:p>
            <a:pPr indent="0" lvl="0" marL="0" rtl="0">
              <a:lnSpc>
                <a:spcPct val="115000"/>
              </a:lnSpc>
              <a:spcBef>
                <a:spcPts val="1600"/>
              </a:spcBef>
              <a:spcAft>
                <a:spcPts val="0"/>
              </a:spcAft>
              <a:buNone/>
            </a:pPr>
            <a:r>
              <a:t/>
            </a:r>
            <a:endParaRPr>
              <a:solidFill>
                <a:srgbClr val="D9D9D9"/>
              </a:solidFill>
              <a:latin typeface="Nunito"/>
              <a:ea typeface="Nunito"/>
              <a:cs typeface="Nunito"/>
              <a:sym typeface="Nunito"/>
            </a:endParaRPr>
          </a:p>
          <a:p>
            <a:pPr indent="0" lvl="0" marL="0" rtl="0">
              <a:lnSpc>
                <a:spcPct val="115000"/>
              </a:lnSpc>
              <a:spcBef>
                <a:spcPts val="1600"/>
              </a:spcBef>
              <a:spcAft>
                <a:spcPts val="0"/>
              </a:spcAft>
              <a:buNone/>
            </a:pPr>
            <a:r>
              <a:t/>
            </a:r>
            <a:endParaRPr>
              <a:solidFill>
                <a:schemeClr val="accent5"/>
              </a:solidFill>
              <a:latin typeface="Nunito"/>
              <a:ea typeface="Nunito"/>
              <a:cs typeface="Nunito"/>
              <a:sym typeface="Nunito"/>
            </a:endParaRPr>
          </a:p>
          <a:p>
            <a:pPr indent="0" lvl="0" marL="0" rtl="0">
              <a:lnSpc>
                <a:spcPct val="115000"/>
              </a:lnSpc>
              <a:spcBef>
                <a:spcPts val="1600"/>
              </a:spcBef>
              <a:spcAft>
                <a:spcPts val="0"/>
              </a:spcAft>
              <a:buNone/>
            </a:pPr>
            <a:r>
              <a:t/>
            </a:r>
            <a:endParaRPr sz="600">
              <a:solidFill>
                <a:srgbClr val="D9D9D9"/>
              </a:solidFill>
              <a:latin typeface="Nunito"/>
              <a:ea typeface="Nunito"/>
              <a:cs typeface="Nunito"/>
              <a:sym typeface="Nunito"/>
            </a:endParaRPr>
          </a:p>
          <a:p>
            <a:pPr indent="0" lvl="0" marL="0" rtl="0">
              <a:lnSpc>
                <a:spcPct val="115000"/>
              </a:lnSpc>
              <a:spcBef>
                <a:spcPts val="1600"/>
              </a:spcBef>
              <a:spcAft>
                <a:spcPts val="1600"/>
              </a:spcAft>
              <a:buNone/>
            </a:pPr>
            <a:r>
              <a:t/>
            </a:r>
            <a:endParaRPr>
              <a:solidFill>
                <a:srgbClr val="D9D9D9"/>
              </a:solidFill>
              <a:latin typeface="Nunito"/>
              <a:ea typeface="Nunito"/>
              <a:cs typeface="Nunito"/>
              <a:sym typeface="Nunito"/>
            </a:endParaRPr>
          </a:p>
        </p:txBody>
      </p:sp>
      <p:cxnSp>
        <p:nvCxnSpPr>
          <p:cNvPr id="429" name="Shape 429"/>
          <p:cNvCxnSpPr/>
          <p:nvPr/>
        </p:nvCxnSpPr>
        <p:spPr>
          <a:xfrm flipH="1" rot="10800000">
            <a:off x="512025" y="1523725"/>
            <a:ext cx="2284200" cy="6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Shape 434"/>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5" name="Shape 435"/>
          <p:cNvSpPr/>
          <p:nvPr/>
        </p:nvSpPr>
        <p:spPr>
          <a:xfrm>
            <a:off x="24450"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6" name="Shape 436"/>
          <p:cNvSpPr txBox="1"/>
          <p:nvPr>
            <p:ph type="title"/>
          </p:nvPr>
        </p:nvSpPr>
        <p:spPr>
          <a:xfrm>
            <a:off x="312875" y="882425"/>
            <a:ext cx="7191600" cy="720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3600"/>
              <a:t>Discrete vs Continuous Conceptuation</a:t>
            </a:r>
            <a:endParaRPr b="1" sz="4200"/>
          </a:p>
          <a:p>
            <a:pPr indent="0" lvl="0" marL="0" rtl="0">
              <a:spcBef>
                <a:spcPts val="1000"/>
              </a:spcBef>
              <a:spcAft>
                <a:spcPts val="1000"/>
              </a:spcAft>
              <a:buNone/>
            </a:pPr>
            <a:r>
              <a:t/>
            </a:r>
            <a:endParaRPr>
              <a:solidFill>
                <a:srgbClr val="D9D9D9"/>
              </a:solidFill>
            </a:endParaRPr>
          </a:p>
        </p:txBody>
      </p:sp>
      <p:sp>
        <p:nvSpPr>
          <p:cNvPr id="437" name="Shape 437"/>
          <p:cNvSpPr txBox="1"/>
          <p:nvPr/>
        </p:nvSpPr>
        <p:spPr>
          <a:xfrm>
            <a:off x="361875" y="1399600"/>
            <a:ext cx="8332200" cy="2218200"/>
          </a:xfrm>
          <a:prstGeom prst="rect">
            <a:avLst/>
          </a:prstGeom>
          <a:noFill/>
          <a:ln>
            <a:noFill/>
          </a:ln>
        </p:spPr>
        <p:txBody>
          <a:bodyPr anchorCtr="0" anchor="t" bIns="91425" lIns="91425" spcFirstLastPara="1" rIns="91425" wrap="square" tIns="91425">
            <a:noAutofit/>
          </a:bodyPr>
          <a:lstStyle/>
          <a:p>
            <a:pPr indent="-317500" lvl="0" marL="457200" rtl="0">
              <a:lnSpc>
                <a:spcPct val="150000"/>
              </a:lnSpc>
              <a:spcBef>
                <a:spcPts val="0"/>
              </a:spcBef>
              <a:spcAft>
                <a:spcPts val="0"/>
              </a:spcAft>
              <a:buClr>
                <a:schemeClr val="dk1"/>
              </a:buClr>
              <a:buSzPts val="1400"/>
              <a:buFont typeface="Nunito"/>
              <a:buChar char="●"/>
            </a:pPr>
            <a:r>
              <a:rPr lang="en">
                <a:solidFill>
                  <a:srgbClr val="D9D9D9"/>
                </a:solidFill>
                <a:latin typeface="Nunito"/>
                <a:ea typeface="Nunito"/>
                <a:cs typeface="Nunito"/>
                <a:sym typeface="Nunito"/>
              </a:rPr>
              <a:t>A </a:t>
            </a:r>
            <a:r>
              <a:rPr b="1" lang="en">
                <a:solidFill>
                  <a:schemeClr val="accent5"/>
                </a:solidFill>
                <a:latin typeface="Nunito"/>
                <a:ea typeface="Nunito"/>
                <a:cs typeface="Nunito"/>
                <a:sym typeface="Nunito"/>
              </a:rPr>
              <a:t>discrete conceptualization</a:t>
            </a:r>
            <a:r>
              <a:rPr lang="en">
                <a:solidFill>
                  <a:srgbClr val="D9D9D9"/>
                </a:solidFill>
                <a:latin typeface="Nunito"/>
                <a:ea typeface="Nunito"/>
                <a:cs typeface="Nunito"/>
                <a:sym typeface="Nunito"/>
              </a:rPr>
              <a:t> requires that time be </a:t>
            </a:r>
            <a:r>
              <a:rPr lang="en">
                <a:solidFill>
                  <a:schemeClr val="accent4"/>
                </a:solidFill>
                <a:latin typeface="Nunito"/>
                <a:ea typeface="Nunito"/>
                <a:cs typeface="Nunito"/>
                <a:sym typeface="Nunito"/>
              </a:rPr>
              <a:t>divisible</a:t>
            </a:r>
            <a:r>
              <a:rPr lang="en">
                <a:solidFill>
                  <a:srgbClr val="D9D9D9"/>
                </a:solidFill>
                <a:latin typeface="Nunito"/>
                <a:ea typeface="Nunito"/>
                <a:cs typeface="Nunito"/>
                <a:sym typeface="Nunito"/>
              </a:rPr>
              <a:t>, but really only in the division we observe. </a:t>
            </a:r>
            <a:r>
              <a:rPr lang="en">
                <a:solidFill>
                  <a:srgbClr val="D9D9D9"/>
                </a:solidFill>
                <a:latin typeface="Nunito"/>
                <a:ea typeface="Nunito"/>
                <a:cs typeface="Nunito"/>
                <a:sym typeface="Nunito"/>
              </a:rPr>
              <a:t>In this case, it is possible to break up time into </a:t>
            </a:r>
            <a:r>
              <a:rPr lang="en">
                <a:solidFill>
                  <a:schemeClr val="accent1"/>
                </a:solidFill>
                <a:latin typeface="Nunito"/>
                <a:ea typeface="Nunito"/>
                <a:cs typeface="Nunito"/>
                <a:sym typeface="Nunito"/>
              </a:rPr>
              <a:t>meaningful individual segments</a:t>
            </a:r>
            <a:r>
              <a:rPr lang="en">
                <a:solidFill>
                  <a:srgbClr val="D9D9D9"/>
                </a:solidFill>
                <a:latin typeface="Nunito"/>
                <a:ea typeface="Nunito"/>
                <a:cs typeface="Nunito"/>
                <a:sym typeface="Nunito"/>
              </a:rPr>
              <a:t> while allowing for the possibility that other temporal segments might generate different </a:t>
            </a:r>
            <a:r>
              <a:rPr lang="en">
                <a:solidFill>
                  <a:srgbClr val="D9D9D9"/>
                </a:solidFill>
                <a:latin typeface="Nunito"/>
                <a:ea typeface="Nunito"/>
                <a:cs typeface="Nunito"/>
                <a:sym typeface="Nunito"/>
              </a:rPr>
              <a:t>dynamics</a:t>
            </a:r>
            <a:r>
              <a:rPr lang="en">
                <a:solidFill>
                  <a:srgbClr val="D9D9D9"/>
                </a:solidFill>
                <a:latin typeface="Nunito"/>
                <a:ea typeface="Nunito"/>
                <a:cs typeface="Nunito"/>
                <a:sym typeface="Nunito"/>
              </a:rPr>
              <a:t>. (This is the approach used in our example analyses).</a:t>
            </a:r>
            <a:endParaRPr>
              <a:solidFill>
                <a:srgbClr val="D9D9D9"/>
              </a:solidFill>
              <a:latin typeface="Nunito"/>
              <a:ea typeface="Nunito"/>
              <a:cs typeface="Nunito"/>
              <a:sym typeface="Nunito"/>
            </a:endParaRPr>
          </a:p>
          <a:p>
            <a:pPr indent="-317500" lvl="0" marL="457200" rtl="0">
              <a:lnSpc>
                <a:spcPct val="150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Under the </a:t>
            </a:r>
            <a:r>
              <a:rPr b="1" lang="en">
                <a:solidFill>
                  <a:schemeClr val="accent5"/>
                </a:solidFill>
                <a:latin typeface="Nunito"/>
                <a:ea typeface="Nunito"/>
                <a:cs typeface="Nunito"/>
                <a:sym typeface="Nunito"/>
              </a:rPr>
              <a:t>continuous conceptualization</a:t>
            </a:r>
            <a:r>
              <a:rPr lang="en">
                <a:solidFill>
                  <a:srgbClr val="D9D9D9"/>
                </a:solidFill>
                <a:latin typeface="Nunito"/>
                <a:ea typeface="Nunito"/>
                <a:cs typeface="Nunito"/>
                <a:sym typeface="Nunito"/>
              </a:rPr>
              <a:t> of time, the timing of the measurements themselves is essentially </a:t>
            </a:r>
            <a:r>
              <a:rPr lang="en">
                <a:solidFill>
                  <a:srgbClr val="E23075"/>
                </a:solidFill>
                <a:latin typeface="Nunito"/>
                <a:ea typeface="Nunito"/>
                <a:cs typeface="Nunito"/>
                <a:sym typeface="Nunito"/>
              </a:rPr>
              <a:t>arbitrary</a:t>
            </a:r>
            <a:r>
              <a:rPr lang="en">
                <a:solidFill>
                  <a:srgbClr val="D9D9D9"/>
                </a:solidFill>
                <a:latin typeface="Nunito"/>
                <a:ea typeface="Nunito"/>
                <a:cs typeface="Nunito"/>
                <a:sym typeface="Nunito"/>
              </a:rPr>
              <a:t>, and can be meaningfully thought of as representing a temporal sequence where the segments between measurements are</a:t>
            </a:r>
            <a:r>
              <a:rPr lang="en">
                <a:solidFill>
                  <a:schemeClr val="accent5"/>
                </a:solidFill>
                <a:latin typeface="Nunito"/>
                <a:ea typeface="Nunito"/>
                <a:cs typeface="Nunito"/>
                <a:sym typeface="Nunito"/>
              </a:rPr>
              <a:t> infinitely small</a:t>
            </a:r>
            <a:r>
              <a:rPr lang="en">
                <a:solidFill>
                  <a:srgbClr val="D9D9D9"/>
                </a:solidFill>
                <a:latin typeface="Nunito"/>
                <a:ea typeface="Nunito"/>
                <a:cs typeface="Nunito"/>
                <a:sym typeface="Nunito"/>
              </a:rPr>
              <a:t> (a derivative is a difference in the observed variable when the segment of time elapsed, in this case, </a:t>
            </a:r>
            <a:r>
              <a:rPr lang="en">
                <a:solidFill>
                  <a:schemeClr val="accent4"/>
                </a:solidFill>
                <a:latin typeface="Nunito"/>
                <a:ea typeface="Nunito"/>
                <a:cs typeface="Nunito"/>
                <a:sym typeface="Nunito"/>
              </a:rPr>
              <a:t>approaches 0</a:t>
            </a:r>
            <a:r>
              <a:rPr lang="en">
                <a:solidFill>
                  <a:srgbClr val="D9D9D9"/>
                </a:solidFill>
                <a:latin typeface="Nunito"/>
                <a:ea typeface="Nunito"/>
                <a:cs typeface="Nunito"/>
                <a:sym typeface="Nunito"/>
              </a:rPr>
              <a:t>). </a:t>
            </a:r>
            <a:endParaRPr>
              <a:solidFill>
                <a:srgbClr val="D9D9D9"/>
              </a:solidFill>
              <a:latin typeface="Nunito"/>
              <a:ea typeface="Nunito"/>
              <a:cs typeface="Nunito"/>
              <a:sym typeface="Nunito"/>
            </a:endParaRPr>
          </a:p>
          <a:p>
            <a:pPr indent="0" lvl="0" marL="0" rtl="0">
              <a:lnSpc>
                <a:spcPct val="115000"/>
              </a:lnSpc>
              <a:spcBef>
                <a:spcPts val="1600"/>
              </a:spcBef>
              <a:spcAft>
                <a:spcPts val="0"/>
              </a:spcAft>
              <a:buNone/>
            </a:pPr>
            <a:r>
              <a:rPr lang="en">
                <a:solidFill>
                  <a:schemeClr val="accent5"/>
                </a:solidFill>
                <a:latin typeface="Nunito"/>
                <a:ea typeface="Nunito"/>
                <a:cs typeface="Nunito"/>
                <a:sym typeface="Nunito"/>
              </a:rPr>
              <a:t>This distinction is important to understand in order to avoid confusion regarding measurement periods and the actual unfolding of the phenomenon. </a:t>
            </a:r>
            <a:endParaRPr>
              <a:solidFill>
                <a:schemeClr val="accent5"/>
              </a:solidFill>
              <a:latin typeface="Nunito"/>
              <a:ea typeface="Nunito"/>
              <a:cs typeface="Nunito"/>
              <a:sym typeface="Nunito"/>
            </a:endParaRPr>
          </a:p>
          <a:p>
            <a:pPr indent="0" lvl="0" marL="0" rtl="0">
              <a:lnSpc>
                <a:spcPct val="115000"/>
              </a:lnSpc>
              <a:spcBef>
                <a:spcPts val="1600"/>
              </a:spcBef>
              <a:spcAft>
                <a:spcPts val="0"/>
              </a:spcAft>
              <a:buNone/>
            </a:pPr>
            <a:r>
              <a:t/>
            </a:r>
            <a:endParaRPr sz="600">
              <a:solidFill>
                <a:srgbClr val="D9D9D9"/>
              </a:solidFill>
              <a:latin typeface="Nunito"/>
              <a:ea typeface="Nunito"/>
              <a:cs typeface="Nunito"/>
              <a:sym typeface="Nunito"/>
            </a:endParaRPr>
          </a:p>
          <a:p>
            <a:pPr indent="0" lvl="0" marL="0" rtl="0">
              <a:lnSpc>
                <a:spcPct val="115000"/>
              </a:lnSpc>
              <a:spcBef>
                <a:spcPts val="1600"/>
              </a:spcBef>
              <a:spcAft>
                <a:spcPts val="1600"/>
              </a:spcAft>
              <a:buNone/>
            </a:pPr>
            <a:r>
              <a:t/>
            </a:r>
            <a:endParaRPr>
              <a:solidFill>
                <a:srgbClr val="D9D9D9"/>
              </a:solidFill>
              <a:latin typeface="Nunito"/>
              <a:ea typeface="Nunito"/>
              <a:cs typeface="Nunito"/>
              <a:sym typeface="Nunito"/>
            </a:endParaRPr>
          </a:p>
        </p:txBody>
      </p:sp>
      <p:cxnSp>
        <p:nvCxnSpPr>
          <p:cNvPr id="438" name="Shape 438"/>
          <p:cNvCxnSpPr/>
          <p:nvPr/>
        </p:nvCxnSpPr>
        <p:spPr>
          <a:xfrm flipH="1" rot="10800000">
            <a:off x="405900" y="1335638"/>
            <a:ext cx="3135900" cy="111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Shape 443"/>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4" name="Shape 444"/>
          <p:cNvSpPr/>
          <p:nvPr/>
        </p:nvSpPr>
        <p:spPr>
          <a:xfrm>
            <a:off x="24450"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5" name="Shape 445"/>
          <p:cNvSpPr txBox="1"/>
          <p:nvPr>
            <p:ph type="title"/>
          </p:nvPr>
        </p:nvSpPr>
        <p:spPr>
          <a:xfrm>
            <a:off x="312875" y="882425"/>
            <a:ext cx="7191600" cy="706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3600"/>
              <a:t> Identify the right time scale</a:t>
            </a:r>
            <a:endParaRPr b="1" sz="4200"/>
          </a:p>
          <a:p>
            <a:pPr indent="0" lvl="0" marL="0" rtl="0">
              <a:spcBef>
                <a:spcPts val="1000"/>
              </a:spcBef>
              <a:spcAft>
                <a:spcPts val="1000"/>
              </a:spcAft>
              <a:buNone/>
            </a:pPr>
            <a:r>
              <a:t/>
            </a:r>
            <a:endParaRPr>
              <a:solidFill>
                <a:srgbClr val="D9D9D9"/>
              </a:solidFill>
            </a:endParaRPr>
          </a:p>
        </p:txBody>
      </p:sp>
      <p:sp>
        <p:nvSpPr>
          <p:cNvPr id="446" name="Shape 446"/>
          <p:cNvSpPr txBox="1"/>
          <p:nvPr/>
        </p:nvSpPr>
        <p:spPr>
          <a:xfrm>
            <a:off x="365975" y="1243325"/>
            <a:ext cx="8332200" cy="22182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rgbClr val="EFEFEF"/>
                </a:solidFill>
                <a:latin typeface="Nunito"/>
                <a:ea typeface="Nunito"/>
                <a:cs typeface="Nunito"/>
                <a:sym typeface="Nunito"/>
              </a:rPr>
              <a:t>It is crucial to identify the time scale at which the phenomenon of interest is operating.</a:t>
            </a:r>
            <a:endParaRPr sz="1800">
              <a:solidFill>
                <a:srgbClr val="D9D9D9"/>
              </a:solidFill>
              <a:latin typeface="Nunito"/>
              <a:ea typeface="Nunito"/>
              <a:cs typeface="Nunito"/>
              <a:sym typeface="Nunito"/>
            </a:endParaRPr>
          </a:p>
          <a:p>
            <a:pPr indent="-317500" lvl="0" marL="457200" rtl="0">
              <a:lnSpc>
                <a:spcPct val="150000"/>
              </a:lnSpc>
              <a:spcBef>
                <a:spcPts val="1600"/>
              </a:spcBef>
              <a:spcAft>
                <a:spcPts val="0"/>
              </a:spcAft>
              <a:buClr>
                <a:srgbClr val="D9D9D9"/>
              </a:buClr>
              <a:buSzPts val="1400"/>
              <a:buFont typeface="Nunito"/>
              <a:buChar char="●"/>
            </a:pPr>
            <a:r>
              <a:rPr lang="en">
                <a:solidFill>
                  <a:srgbClr val="D9D9D9"/>
                </a:solidFill>
                <a:latin typeface="Nunito"/>
                <a:ea typeface="Nunito"/>
                <a:cs typeface="Nunito"/>
                <a:sym typeface="Nunito"/>
              </a:rPr>
              <a:t>If a </a:t>
            </a:r>
            <a:r>
              <a:rPr lang="en">
                <a:solidFill>
                  <a:schemeClr val="accent4"/>
                </a:solidFill>
                <a:latin typeface="Nunito"/>
                <a:ea typeface="Nunito"/>
                <a:cs typeface="Nunito"/>
                <a:sym typeface="Nunito"/>
              </a:rPr>
              <a:t>shorter</a:t>
            </a:r>
            <a:r>
              <a:rPr lang="en">
                <a:solidFill>
                  <a:srgbClr val="D9D9D9"/>
                </a:solidFill>
                <a:latin typeface="Nunito"/>
                <a:ea typeface="Nunito"/>
                <a:cs typeface="Nunito"/>
                <a:sym typeface="Nunito"/>
              </a:rPr>
              <a:t> time scale than the actual phenomenon is measured, the local dynamics are likely to be overemphasized and the </a:t>
            </a:r>
            <a:r>
              <a:rPr lang="en">
                <a:solidFill>
                  <a:schemeClr val="accent1"/>
                </a:solidFill>
                <a:latin typeface="Nunito"/>
                <a:ea typeface="Nunito"/>
                <a:cs typeface="Nunito"/>
                <a:sym typeface="Nunito"/>
              </a:rPr>
              <a:t>larger scaled patterning</a:t>
            </a:r>
            <a:r>
              <a:rPr lang="en">
                <a:solidFill>
                  <a:srgbClr val="D9D9D9"/>
                </a:solidFill>
                <a:latin typeface="Nunito"/>
                <a:ea typeface="Nunito"/>
                <a:cs typeface="Nunito"/>
                <a:sym typeface="Nunito"/>
              </a:rPr>
              <a:t> could be </a:t>
            </a:r>
            <a:r>
              <a:rPr lang="en">
                <a:solidFill>
                  <a:schemeClr val="accent4"/>
                </a:solidFill>
                <a:latin typeface="Nunito"/>
                <a:ea typeface="Nunito"/>
                <a:cs typeface="Nunito"/>
                <a:sym typeface="Nunito"/>
              </a:rPr>
              <a:t>difficult to observe</a:t>
            </a:r>
            <a:r>
              <a:rPr lang="en">
                <a:solidFill>
                  <a:srgbClr val="D9D9D9"/>
                </a:solidFill>
                <a:latin typeface="Nunito"/>
                <a:ea typeface="Nunito"/>
                <a:cs typeface="Nunito"/>
                <a:sym typeface="Nunito"/>
              </a:rPr>
              <a:t>.</a:t>
            </a:r>
            <a:endParaRPr>
              <a:solidFill>
                <a:srgbClr val="D9D9D9"/>
              </a:solidFill>
              <a:latin typeface="Nunito"/>
              <a:ea typeface="Nunito"/>
              <a:cs typeface="Nunito"/>
              <a:sym typeface="Nunito"/>
            </a:endParaRPr>
          </a:p>
          <a:p>
            <a:pPr indent="-317500" lvl="0" marL="457200" rtl="0">
              <a:lnSpc>
                <a:spcPct val="150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In this case, the local dynamics are </a:t>
            </a:r>
            <a:r>
              <a:rPr lang="en">
                <a:solidFill>
                  <a:srgbClr val="E23075"/>
                </a:solidFill>
                <a:latin typeface="Nunito"/>
                <a:ea typeface="Nunito"/>
                <a:cs typeface="Nunito"/>
                <a:sym typeface="Nunito"/>
              </a:rPr>
              <a:t>obscuring</a:t>
            </a:r>
            <a:r>
              <a:rPr lang="en">
                <a:solidFill>
                  <a:srgbClr val="D9D9D9"/>
                </a:solidFill>
                <a:latin typeface="Nunito"/>
                <a:ea typeface="Nunito"/>
                <a:cs typeface="Nunito"/>
                <a:sym typeface="Nunito"/>
              </a:rPr>
              <a:t> the</a:t>
            </a:r>
            <a:r>
              <a:rPr lang="en">
                <a:solidFill>
                  <a:schemeClr val="accent1"/>
                </a:solidFill>
                <a:latin typeface="Nunito"/>
                <a:ea typeface="Nunito"/>
                <a:cs typeface="Nunito"/>
                <a:sym typeface="Nunito"/>
              </a:rPr>
              <a:t> larger, emergent dynamics. </a:t>
            </a:r>
            <a:endParaRPr>
              <a:solidFill>
                <a:schemeClr val="accent1"/>
              </a:solidFill>
              <a:latin typeface="Nunito"/>
              <a:ea typeface="Nunito"/>
              <a:cs typeface="Nunito"/>
              <a:sym typeface="Nunito"/>
            </a:endParaRPr>
          </a:p>
          <a:p>
            <a:pPr indent="0" lvl="0" marL="0" rtl="0">
              <a:lnSpc>
                <a:spcPct val="115000"/>
              </a:lnSpc>
              <a:spcBef>
                <a:spcPts val="1600"/>
              </a:spcBef>
              <a:spcAft>
                <a:spcPts val="0"/>
              </a:spcAft>
              <a:buNone/>
            </a:pPr>
            <a:r>
              <a:t/>
            </a:r>
            <a:endParaRPr>
              <a:solidFill>
                <a:schemeClr val="accent5"/>
              </a:solidFill>
              <a:latin typeface="Nunito"/>
              <a:ea typeface="Nunito"/>
              <a:cs typeface="Nunito"/>
              <a:sym typeface="Nunito"/>
            </a:endParaRPr>
          </a:p>
          <a:p>
            <a:pPr indent="0" lvl="0" marL="0" rtl="0">
              <a:lnSpc>
                <a:spcPct val="115000"/>
              </a:lnSpc>
              <a:spcBef>
                <a:spcPts val="1600"/>
              </a:spcBef>
              <a:spcAft>
                <a:spcPts val="0"/>
              </a:spcAft>
              <a:buNone/>
            </a:pPr>
            <a:r>
              <a:t/>
            </a:r>
            <a:endParaRPr sz="600">
              <a:solidFill>
                <a:srgbClr val="D9D9D9"/>
              </a:solidFill>
              <a:latin typeface="Nunito"/>
              <a:ea typeface="Nunito"/>
              <a:cs typeface="Nunito"/>
              <a:sym typeface="Nunito"/>
            </a:endParaRPr>
          </a:p>
          <a:p>
            <a:pPr indent="0" lvl="0" marL="0" rtl="0">
              <a:lnSpc>
                <a:spcPct val="115000"/>
              </a:lnSpc>
              <a:spcBef>
                <a:spcPts val="1600"/>
              </a:spcBef>
              <a:spcAft>
                <a:spcPts val="1600"/>
              </a:spcAft>
              <a:buNone/>
            </a:pPr>
            <a:r>
              <a:t/>
            </a:r>
            <a:endParaRPr>
              <a:solidFill>
                <a:srgbClr val="D9D9D9"/>
              </a:solidFill>
              <a:latin typeface="Nunito"/>
              <a:ea typeface="Nunito"/>
              <a:cs typeface="Nunito"/>
              <a:sym typeface="Nunito"/>
            </a:endParaRPr>
          </a:p>
        </p:txBody>
      </p:sp>
      <p:cxnSp>
        <p:nvCxnSpPr>
          <p:cNvPr id="447" name="Shape 447"/>
          <p:cNvCxnSpPr/>
          <p:nvPr/>
        </p:nvCxnSpPr>
        <p:spPr>
          <a:xfrm flipH="1" rot="10800000">
            <a:off x="462750" y="1097838"/>
            <a:ext cx="3135900" cy="11100"/>
          </a:xfrm>
          <a:prstGeom prst="straightConnector1">
            <a:avLst/>
          </a:prstGeom>
          <a:noFill/>
          <a:ln cap="flat" cmpd="sng" w="38100">
            <a:solidFill>
              <a:schemeClr val="accent5"/>
            </a:solidFill>
            <a:prstDash val="solid"/>
            <a:round/>
            <a:headEnd len="med" w="med" type="none"/>
            <a:tailEnd len="med" w="med" type="none"/>
          </a:ln>
        </p:spPr>
      </p:cxnSp>
      <p:sp>
        <p:nvSpPr>
          <p:cNvPr id="448" name="Shape 448"/>
          <p:cNvSpPr txBox="1"/>
          <p:nvPr/>
        </p:nvSpPr>
        <p:spPr>
          <a:xfrm>
            <a:off x="530675" y="3505700"/>
            <a:ext cx="8078700" cy="10359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accent5"/>
                </a:solidFill>
                <a:latin typeface="Nunito"/>
                <a:ea typeface="Nunito"/>
                <a:cs typeface="Nunito"/>
                <a:sym typeface="Nunito"/>
              </a:rPr>
              <a:t>When a </a:t>
            </a:r>
            <a:r>
              <a:rPr lang="en">
                <a:solidFill>
                  <a:schemeClr val="accent5"/>
                </a:solidFill>
                <a:latin typeface="Nunito"/>
                <a:ea typeface="Nunito"/>
                <a:cs typeface="Nunito"/>
                <a:sym typeface="Nunito"/>
              </a:rPr>
              <a:t>phenomenon’s</a:t>
            </a:r>
            <a:r>
              <a:rPr lang="en">
                <a:solidFill>
                  <a:schemeClr val="accent5"/>
                </a:solidFill>
                <a:latin typeface="Nunito"/>
                <a:ea typeface="Nunito"/>
                <a:cs typeface="Nunito"/>
                <a:sym typeface="Nunito"/>
              </a:rPr>
              <a:t> time scale is unknown, it is preferable to oversample than to udnersample. </a:t>
            </a:r>
            <a:endParaRPr b="1">
              <a:solidFill>
                <a:schemeClr val="accent5"/>
              </a:solidFill>
              <a:latin typeface="Nunito"/>
              <a:ea typeface="Nunito"/>
              <a:cs typeface="Nunito"/>
              <a:sym typeface="Nunito"/>
            </a:endParaRPr>
          </a:p>
          <a:p>
            <a:pPr indent="0" lvl="0" marL="0" rtl="0">
              <a:lnSpc>
                <a:spcPct val="115000"/>
              </a:lnSpc>
              <a:spcBef>
                <a:spcPts val="1600"/>
              </a:spcBef>
              <a:spcAft>
                <a:spcPts val="1600"/>
              </a:spcAft>
              <a:buNone/>
            </a:pPr>
            <a:r>
              <a:rPr lang="en">
                <a:solidFill>
                  <a:schemeClr val="accent5"/>
                </a:solidFill>
                <a:latin typeface="Nunito"/>
                <a:ea typeface="Nunito"/>
                <a:cs typeface="Nunito"/>
                <a:sym typeface="Nunito"/>
              </a:rPr>
              <a:t>The dense scale of measurement is unlikely to affect our results, and it would still be possible to observe the larger-scale dynamics.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Shape 453"/>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4" name="Shape 454"/>
          <p:cNvSpPr/>
          <p:nvPr/>
        </p:nvSpPr>
        <p:spPr>
          <a:xfrm>
            <a:off x="24450"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5" name="Shape 455"/>
          <p:cNvSpPr txBox="1"/>
          <p:nvPr>
            <p:ph type="title"/>
          </p:nvPr>
        </p:nvSpPr>
        <p:spPr>
          <a:xfrm>
            <a:off x="405900" y="882425"/>
            <a:ext cx="7098600" cy="407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3600"/>
              <a:t>Leads and Lags</a:t>
            </a:r>
            <a:endParaRPr b="1" sz="4200"/>
          </a:p>
          <a:p>
            <a:pPr indent="0" lvl="0" marL="0" rtl="0">
              <a:spcBef>
                <a:spcPts val="1000"/>
              </a:spcBef>
              <a:spcAft>
                <a:spcPts val="1000"/>
              </a:spcAft>
              <a:buNone/>
            </a:pPr>
            <a:r>
              <a:t/>
            </a:r>
            <a:endParaRPr>
              <a:solidFill>
                <a:srgbClr val="D9D9D9"/>
              </a:solidFill>
            </a:endParaRPr>
          </a:p>
        </p:txBody>
      </p:sp>
      <p:sp>
        <p:nvSpPr>
          <p:cNvPr id="456" name="Shape 456"/>
          <p:cNvSpPr txBox="1"/>
          <p:nvPr/>
        </p:nvSpPr>
        <p:spPr>
          <a:xfrm>
            <a:off x="405900" y="1039550"/>
            <a:ext cx="8332200" cy="22182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a:solidFill>
                  <a:srgbClr val="D9D9D9"/>
                </a:solidFill>
                <a:latin typeface="Nunito"/>
                <a:ea typeface="Nunito"/>
                <a:cs typeface="Nunito"/>
                <a:sym typeface="Nunito"/>
              </a:rPr>
              <a:t>Time is also important when constructing leads and lags. The process is also referred to as </a:t>
            </a:r>
            <a:r>
              <a:rPr i="1" lang="en">
                <a:solidFill>
                  <a:schemeClr val="accent5"/>
                </a:solidFill>
                <a:latin typeface="Nunito"/>
                <a:ea typeface="Nunito"/>
                <a:cs typeface="Nunito"/>
                <a:sym typeface="Nunito"/>
              </a:rPr>
              <a:t>time delayed embedding space</a:t>
            </a:r>
            <a:r>
              <a:rPr lang="en">
                <a:solidFill>
                  <a:schemeClr val="accent5"/>
                </a:solidFill>
                <a:latin typeface="Nunito"/>
                <a:ea typeface="Nunito"/>
                <a:cs typeface="Nunito"/>
                <a:sym typeface="Nunito"/>
              </a:rPr>
              <a:t>. </a:t>
            </a:r>
            <a:endParaRPr>
              <a:solidFill>
                <a:schemeClr val="accent5"/>
              </a:solidFill>
              <a:latin typeface="Nunito"/>
              <a:ea typeface="Nunito"/>
              <a:cs typeface="Nunito"/>
              <a:sym typeface="Nunito"/>
            </a:endParaRPr>
          </a:p>
          <a:p>
            <a:pPr indent="-317500" lvl="0" marL="457200" rtl="0">
              <a:lnSpc>
                <a:spcPct val="150000"/>
              </a:lnSpc>
              <a:spcBef>
                <a:spcPts val="1600"/>
              </a:spcBef>
              <a:spcAft>
                <a:spcPts val="0"/>
              </a:spcAft>
              <a:buClr>
                <a:srgbClr val="D9D9D9"/>
              </a:buClr>
              <a:buSzPts val="1400"/>
              <a:buFont typeface="Nunito"/>
              <a:buChar char="●"/>
            </a:pPr>
            <a:r>
              <a:rPr lang="en">
                <a:solidFill>
                  <a:srgbClr val="D9D9D9"/>
                </a:solidFill>
                <a:latin typeface="Nunito"/>
                <a:ea typeface="Nunito"/>
                <a:cs typeface="Nunito"/>
                <a:sym typeface="Nunito"/>
              </a:rPr>
              <a:t>The</a:t>
            </a:r>
            <a:r>
              <a:rPr lang="en">
                <a:solidFill>
                  <a:srgbClr val="E23075"/>
                </a:solidFill>
                <a:latin typeface="Nunito"/>
                <a:ea typeface="Nunito"/>
                <a:cs typeface="Nunito"/>
                <a:sym typeface="Nunito"/>
              </a:rPr>
              <a:t> smallest plausible lag </a:t>
            </a:r>
            <a:r>
              <a:rPr lang="en">
                <a:solidFill>
                  <a:srgbClr val="D9D9D9"/>
                </a:solidFill>
                <a:latin typeface="Nunito"/>
                <a:ea typeface="Nunito"/>
                <a:cs typeface="Nunito"/>
                <a:sym typeface="Nunito"/>
              </a:rPr>
              <a:t>should be selected, because longer lags could</a:t>
            </a:r>
            <a:r>
              <a:rPr lang="en">
                <a:solidFill>
                  <a:schemeClr val="accent4"/>
                </a:solidFill>
                <a:latin typeface="Nunito"/>
                <a:ea typeface="Nunito"/>
                <a:cs typeface="Nunito"/>
                <a:sym typeface="Nunito"/>
              </a:rPr>
              <a:t> obscure shorter-term dynamics. </a:t>
            </a:r>
            <a:endParaRPr>
              <a:solidFill>
                <a:schemeClr val="accent4"/>
              </a:solidFill>
              <a:latin typeface="Nunito"/>
              <a:ea typeface="Nunito"/>
              <a:cs typeface="Nunito"/>
              <a:sym typeface="Nunito"/>
            </a:endParaRPr>
          </a:p>
          <a:p>
            <a:pPr indent="-317500" lvl="0" marL="457200" rtl="0">
              <a:lnSpc>
                <a:spcPct val="150000"/>
              </a:lnSpc>
              <a:spcBef>
                <a:spcPts val="0"/>
              </a:spcBef>
              <a:spcAft>
                <a:spcPts val="0"/>
              </a:spcAft>
              <a:buClr>
                <a:srgbClr val="D9D9D9"/>
              </a:buClr>
              <a:buSzPts val="1400"/>
              <a:buFont typeface="Nunito"/>
              <a:buChar char="●"/>
            </a:pPr>
            <a:r>
              <a:rPr lang="en">
                <a:solidFill>
                  <a:schemeClr val="accent1"/>
                </a:solidFill>
                <a:latin typeface="Nunito"/>
                <a:ea typeface="Nunito"/>
                <a:cs typeface="Nunito"/>
                <a:sym typeface="Nunito"/>
              </a:rPr>
              <a:t>Longer lag values </a:t>
            </a:r>
            <a:r>
              <a:rPr lang="en">
                <a:solidFill>
                  <a:srgbClr val="D9D9D9"/>
                </a:solidFill>
                <a:latin typeface="Nunito"/>
                <a:ea typeface="Nunito"/>
                <a:cs typeface="Nunito"/>
                <a:sym typeface="Nunito"/>
              </a:rPr>
              <a:t>can be </a:t>
            </a:r>
            <a:r>
              <a:rPr lang="en">
                <a:solidFill>
                  <a:schemeClr val="accent4"/>
                </a:solidFill>
                <a:latin typeface="Nunito"/>
                <a:ea typeface="Nunito"/>
                <a:cs typeface="Nunito"/>
                <a:sym typeface="Nunito"/>
              </a:rPr>
              <a:t>problematic</a:t>
            </a:r>
            <a:r>
              <a:rPr lang="en">
                <a:solidFill>
                  <a:srgbClr val="D9D9D9"/>
                </a:solidFill>
                <a:latin typeface="Nunito"/>
                <a:ea typeface="Nunito"/>
                <a:cs typeface="Nunito"/>
                <a:sym typeface="Nunito"/>
              </a:rPr>
              <a:t> with</a:t>
            </a:r>
            <a:r>
              <a:rPr lang="en">
                <a:solidFill>
                  <a:schemeClr val="accent4"/>
                </a:solidFill>
                <a:latin typeface="Nunito"/>
                <a:ea typeface="Nunito"/>
                <a:cs typeface="Nunito"/>
                <a:sym typeface="Nunito"/>
              </a:rPr>
              <a:t> missing data</a:t>
            </a:r>
            <a:r>
              <a:rPr lang="en">
                <a:solidFill>
                  <a:srgbClr val="D9D9D9"/>
                </a:solidFill>
                <a:latin typeface="Nunito"/>
                <a:ea typeface="Nunito"/>
                <a:cs typeface="Nunito"/>
                <a:sym typeface="Nunito"/>
              </a:rPr>
              <a:t>, as each missing data point will generate several additional missing points.</a:t>
            </a:r>
            <a:endParaRPr>
              <a:solidFill>
                <a:srgbClr val="D9D9D9"/>
              </a:solidFill>
              <a:latin typeface="Nunito"/>
              <a:ea typeface="Nunito"/>
              <a:cs typeface="Nunito"/>
              <a:sym typeface="Nunito"/>
            </a:endParaRPr>
          </a:p>
          <a:p>
            <a:pPr indent="-317500" lvl="0" marL="457200" rtl="0">
              <a:lnSpc>
                <a:spcPct val="150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However, longer lags can be </a:t>
            </a:r>
            <a:r>
              <a:rPr lang="en">
                <a:solidFill>
                  <a:srgbClr val="E23075"/>
                </a:solidFill>
                <a:latin typeface="Nunito"/>
                <a:ea typeface="Nunito"/>
                <a:cs typeface="Nunito"/>
                <a:sym typeface="Nunito"/>
              </a:rPr>
              <a:t>beneficial</a:t>
            </a:r>
            <a:r>
              <a:rPr lang="en">
                <a:solidFill>
                  <a:srgbClr val="D9D9D9"/>
                </a:solidFill>
                <a:latin typeface="Nunito"/>
                <a:ea typeface="Nunito"/>
                <a:cs typeface="Nunito"/>
                <a:sym typeface="Nunito"/>
              </a:rPr>
              <a:t>, in that 2 consecutive measures can be</a:t>
            </a:r>
            <a:r>
              <a:rPr lang="en">
                <a:solidFill>
                  <a:schemeClr val="accent4"/>
                </a:solidFill>
                <a:latin typeface="Nunito"/>
                <a:ea typeface="Nunito"/>
                <a:cs typeface="Nunito"/>
                <a:sym typeface="Nunito"/>
              </a:rPr>
              <a:t> highly correlated </a:t>
            </a:r>
            <a:r>
              <a:rPr lang="en">
                <a:solidFill>
                  <a:srgbClr val="D9D9D9"/>
                </a:solidFill>
                <a:latin typeface="Nunito"/>
                <a:ea typeface="Nunito"/>
                <a:cs typeface="Nunito"/>
                <a:sym typeface="Nunito"/>
              </a:rPr>
              <a:t>(autocorrelated) because not enough time has passed to observe change. (this form of autocorrelation can mask the system dynamics and tends to linearize system models overall)</a:t>
            </a:r>
            <a:endParaRPr>
              <a:solidFill>
                <a:srgbClr val="D9D9D9"/>
              </a:solidFill>
              <a:latin typeface="Nunito"/>
              <a:ea typeface="Nunito"/>
              <a:cs typeface="Nunito"/>
              <a:sym typeface="Nunito"/>
            </a:endParaRPr>
          </a:p>
          <a:p>
            <a:pPr indent="0" lvl="0" marL="0" rtl="0">
              <a:lnSpc>
                <a:spcPct val="115000"/>
              </a:lnSpc>
              <a:spcBef>
                <a:spcPts val="1600"/>
              </a:spcBef>
              <a:spcAft>
                <a:spcPts val="0"/>
              </a:spcAft>
              <a:buNone/>
            </a:pPr>
            <a:r>
              <a:rPr lang="en">
                <a:solidFill>
                  <a:schemeClr val="accent5"/>
                </a:solidFill>
                <a:latin typeface="Nunito"/>
                <a:ea typeface="Nunito"/>
                <a:cs typeface="Nunito"/>
                <a:sym typeface="Nunito"/>
              </a:rPr>
              <a:t>Thus we want</a:t>
            </a:r>
            <a:r>
              <a:rPr b="1" lang="en">
                <a:solidFill>
                  <a:schemeClr val="accent5"/>
                </a:solidFill>
                <a:latin typeface="Nunito"/>
                <a:ea typeface="Nunito"/>
                <a:cs typeface="Nunito"/>
                <a:sym typeface="Nunito"/>
              </a:rPr>
              <a:t> a small lag</a:t>
            </a:r>
            <a:r>
              <a:rPr lang="en">
                <a:solidFill>
                  <a:schemeClr val="accent5"/>
                </a:solidFill>
                <a:latin typeface="Nunito"/>
                <a:ea typeface="Nunito"/>
                <a:cs typeface="Nunito"/>
                <a:sym typeface="Nunito"/>
              </a:rPr>
              <a:t>, but the </a:t>
            </a:r>
            <a:r>
              <a:rPr b="1" lang="en">
                <a:solidFill>
                  <a:schemeClr val="accent5"/>
                </a:solidFill>
                <a:latin typeface="Nunito"/>
                <a:ea typeface="Nunito"/>
                <a:cs typeface="Nunito"/>
                <a:sym typeface="Nunito"/>
              </a:rPr>
              <a:t>smallest plausible one</a:t>
            </a:r>
            <a:r>
              <a:rPr lang="en">
                <a:solidFill>
                  <a:schemeClr val="accent5"/>
                </a:solidFill>
                <a:latin typeface="Nunito"/>
                <a:ea typeface="Nunito"/>
                <a:cs typeface="Nunito"/>
                <a:sym typeface="Nunito"/>
              </a:rPr>
              <a:t> where change will observed, rather than just the smallest. </a:t>
            </a:r>
            <a:endParaRPr>
              <a:solidFill>
                <a:schemeClr val="accent5"/>
              </a:solidFill>
              <a:latin typeface="Nunito"/>
              <a:ea typeface="Nunito"/>
              <a:cs typeface="Nunito"/>
              <a:sym typeface="Nunito"/>
            </a:endParaRPr>
          </a:p>
          <a:p>
            <a:pPr indent="0" lvl="0" marL="0" rtl="0">
              <a:lnSpc>
                <a:spcPct val="115000"/>
              </a:lnSpc>
              <a:spcBef>
                <a:spcPts val="1600"/>
              </a:spcBef>
              <a:spcAft>
                <a:spcPts val="0"/>
              </a:spcAft>
              <a:buNone/>
            </a:pPr>
            <a:r>
              <a:t/>
            </a:r>
            <a:endParaRPr sz="600">
              <a:solidFill>
                <a:srgbClr val="D9D9D9"/>
              </a:solidFill>
              <a:latin typeface="Nunito"/>
              <a:ea typeface="Nunito"/>
              <a:cs typeface="Nunito"/>
              <a:sym typeface="Nunito"/>
            </a:endParaRPr>
          </a:p>
          <a:p>
            <a:pPr indent="0" lvl="0" marL="0" rtl="0">
              <a:lnSpc>
                <a:spcPct val="115000"/>
              </a:lnSpc>
              <a:spcBef>
                <a:spcPts val="1600"/>
              </a:spcBef>
              <a:spcAft>
                <a:spcPts val="1600"/>
              </a:spcAft>
              <a:buNone/>
            </a:pPr>
            <a:r>
              <a:t/>
            </a:r>
            <a:endParaRPr>
              <a:solidFill>
                <a:srgbClr val="D9D9D9"/>
              </a:solidFill>
              <a:latin typeface="Nunito"/>
              <a:ea typeface="Nunito"/>
              <a:cs typeface="Nunito"/>
              <a:sym typeface="Nunito"/>
            </a:endParaRPr>
          </a:p>
        </p:txBody>
      </p:sp>
      <p:cxnSp>
        <p:nvCxnSpPr>
          <p:cNvPr id="457" name="Shape 457"/>
          <p:cNvCxnSpPr/>
          <p:nvPr/>
        </p:nvCxnSpPr>
        <p:spPr>
          <a:xfrm flipH="1" rot="10800000">
            <a:off x="511225" y="940663"/>
            <a:ext cx="3135900" cy="111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Shape 81"/>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82" name="Shape 82"/>
          <p:cNvPicPr preferRelativeResize="0"/>
          <p:nvPr/>
        </p:nvPicPr>
        <p:blipFill rotWithShape="1">
          <a:blip r:embed="rId3">
            <a:alphaModFix amt="54000"/>
          </a:blip>
          <a:srcRect b="0" l="16522" r="16529" t="0"/>
          <a:stretch/>
        </p:blipFill>
        <p:spPr>
          <a:xfrm>
            <a:off x="-9150" y="0"/>
            <a:ext cx="4594498" cy="5143501"/>
          </a:xfrm>
          <a:prstGeom prst="rect">
            <a:avLst/>
          </a:prstGeom>
          <a:noFill/>
          <a:ln>
            <a:noFill/>
          </a:ln>
        </p:spPr>
      </p:pic>
      <p:sp>
        <p:nvSpPr>
          <p:cNvPr id="83" name="Shape 83"/>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a:solidFill>
                  <a:srgbClr val="EFEFEF"/>
                </a:solidFill>
              </a:rPr>
              <a:t>Our Focus</a:t>
            </a:r>
            <a:endParaRPr b="1">
              <a:solidFill>
                <a:srgbClr val="EFEFEF"/>
              </a:solidFill>
            </a:endParaRPr>
          </a:p>
        </p:txBody>
      </p:sp>
      <p:sp>
        <p:nvSpPr>
          <p:cNvPr id="84" name="Shape 84"/>
          <p:cNvSpPr txBox="1"/>
          <p:nvPr>
            <p:ph idx="2" type="body"/>
          </p:nvPr>
        </p:nvSpPr>
        <p:spPr>
          <a:xfrm>
            <a:off x="4939500" y="795025"/>
            <a:ext cx="3837000" cy="36243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2400">
                <a:solidFill>
                  <a:srgbClr val="D9D9D9"/>
                </a:solidFill>
                <a:latin typeface="Nunito"/>
                <a:ea typeface="Nunito"/>
                <a:cs typeface="Nunito"/>
                <a:sym typeface="Nunito"/>
              </a:rPr>
              <a:t>We are trying to measure their relationships states, other partner’s affect as well as the point about which these changes occur.</a:t>
            </a:r>
            <a:endParaRPr sz="2400">
              <a:solidFill>
                <a:srgbClr val="D9D9D9"/>
              </a:solidFill>
              <a:latin typeface="Nunito"/>
              <a:ea typeface="Nunito"/>
              <a:cs typeface="Nunito"/>
              <a:sym typeface="Nunito"/>
            </a:endParaRPr>
          </a:p>
        </p:txBody>
      </p:sp>
      <p:sp>
        <p:nvSpPr>
          <p:cNvPr id="85" name="Shape 85"/>
          <p:cNvSpPr/>
          <p:nvPr/>
        </p:nvSpPr>
        <p:spPr>
          <a:xfrm>
            <a:off x="78150" y="58175"/>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Shape 462"/>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3" name="Shape 463"/>
          <p:cNvSpPr/>
          <p:nvPr/>
        </p:nvSpPr>
        <p:spPr>
          <a:xfrm>
            <a:off x="24450"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4" name="Shape 464"/>
          <p:cNvSpPr txBox="1"/>
          <p:nvPr>
            <p:ph type="title"/>
          </p:nvPr>
        </p:nvSpPr>
        <p:spPr>
          <a:xfrm>
            <a:off x="365550" y="1022875"/>
            <a:ext cx="6116400" cy="706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3600"/>
              <a:t>Application to the Co-regulation </a:t>
            </a:r>
            <a:endParaRPr b="1" sz="4200"/>
          </a:p>
          <a:p>
            <a:pPr indent="0" lvl="0" marL="0" rtl="0">
              <a:spcBef>
                <a:spcPts val="1000"/>
              </a:spcBef>
              <a:spcAft>
                <a:spcPts val="1000"/>
              </a:spcAft>
              <a:buNone/>
            </a:pPr>
            <a:r>
              <a:t/>
            </a:r>
            <a:endParaRPr>
              <a:solidFill>
                <a:srgbClr val="D9D9D9"/>
              </a:solidFill>
            </a:endParaRPr>
          </a:p>
        </p:txBody>
      </p:sp>
      <p:sp>
        <p:nvSpPr>
          <p:cNvPr id="465" name="Shape 465"/>
          <p:cNvSpPr txBox="1"/>
          <p:nvPr/>
        </p:nvSpPr>
        <p:spPr>
          <a:xfrm>
            <a:off x="462750" y="2042075"/>
            <a:ext cx="8332200" cy="22182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rgbClr val="EFEFEF"/>
                </a:solidFill>
                <a:latin typeface="Nunito"/>
                <a:ea typeface="Nunito"/>
                <a:cs typeface="Nunito"/>
                <a:sym typeface="Nunito"/>
              </a:rPr>
              <a:t>If measurement only occurs while couples are together, the coupling link may be over- or under-estimated. </a:t>
            </a:r>
            <a:endParaRPr sz="1800">
              <a:solidFill>
                <a:srgbClr val="D9D9D9"/>
              </a:solidFill>
              <a:latin typeface="Nunito"/>
              <a:ea typeface="Nunito"/>
              <a:cs typeface="Nunito"/>
              <a:sym typeface="Nunito"/>
            </a:endParaRPr>
          </a:p>
          <a:p>
            <a:pPr indent="0" lvl="0" marL="0" rtl="0" algn="ctr">
              <a:lnSpc>
                <a:spcPct val="150000"/>
              </a:lnSpc>
              <a:spcBef>
                <a:spcPts val="1600"/>
              </a:spcBef>
              <a:spcAft>
                <a:spcPts val="0"/>
              </a:spcAft>
              <a:buNone/>
            </a:pPr>
            <a:r>
              <a:rPr lang="en">
                <a:solidFill>
                  <a:schemeClr val="accent5"/>
                </a:solidFill>
                <a:latin typeface="Nunito"/>
                <a:ea typeface="Nunito"/>
                <a:cs typeface="Nunito"/>
                <a:sym typeface="Nunito"/>
              </a:rPr>
              <a:t>It is important to identify where an individual’s homeostatic set point is located when together and apart from their partner in order to properly observe the coupling phenomenon. </a:t>
            </a:r>
            <a:endParaRPr>
              <a:solidFill>
                <a:schemeClr val="accent5"/>
              </a:solidFill>
              <a:latin typeface="Nunito"/>
              <a:ea typeface="Nunito"/>
              <a:cs typeface="Nunito"/>
              <a:sym typeface="Nunito"/>
            </a:endParaRPr>
          </a:p>
          <a:p>
            <a:pPr indent="0" lvl="0" marL="0" rtl="0">
              <a:lnSpc>
                <a:spcPct val="115000"/>
              </a:lnSpc>
              <a:spcBef>
                <a:spcPts val="1600"/>
              </a:spcBef>
              <a:spcAft>
                <a:spcPts val="1600"/>
              </a:spcAft>
              <a:buNone/>
            </a:pPr>
            <a:r>
              <a:t/>
            </a:r>
            <a:endParaRPr>
              <a:solidFill>
                <a:srgbClr val="D9D9D9"/>
              </a:solidFill>
              <a:latin typeface="Nunito"/>
              <a:ea typeface="Nunito"/>
              <a:cs typeface="Nunito"/>
              <a:sym typeface="Nunito"/>
            </a:endParaRPr>
          </a:p>
        </p:txBody>
      </p:sp>
      <p:cxnSp>
        <p:nvCxnSpPr>
          <p:cNvPr id="466" name="Shape 466"/>
          <p:cNvCxnSpPr/>
          <p:nvPr/>
        </p:nvCxnSpPr>
        <p:spPr>
          <a:xfrm flipH="1" rot="10800000">
            <a:off x="462750" y="1588613"/>
            <a:ext cx="3135900" cy="111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pic>
        <p:nvPicPr>
          <p:cNvPr id="471" name="Shape 471"/>
          <p:cNvPicPr preferRelativeResize="0"/>
          <p:nvPr/>
        </p:nvPicPr>
        <p:blipFill rotWithShape="1">
          <a:blip r:embed="rId3">
            <a:alphaModFix/>
          </a:blip>
          <a:srcRect b="7331" l="0" r="0" t="7322"/>
          <a:stretch/>
        </p:blipFill>
        <p:spPr>
          <a:xfrm>
            <a:off x="58391" y="0"/>
            <a:ext cx="9027219" cy="5143487"/>
          </a:xfrm>
          <a:prstGeom prst="rect">
            <a:avLst/>
          </a:prstGeom>
          <a:noFill/>
          <a:ln>
            <a:noFill/>
          </a:ln>
        </p:spPr>
      </p:pic>
      <p:sp>
        <p:nvSpPr>
          <p:cNvPr id="472" name="Shape 472"/>
          <p:cNvSpPr/>
          <p:nvPr/>
        </p:nvSpPr>
        <p:spPr>
          <a:xfrm>
            <a:off x="-25650" y="-12"/>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3" name="Shape 473"/>
          <p:cNvSpPr/>
          <p:nvPr/>
        </p:nvSpPr>
        <p:spPr>
          <a:xfrm>
            <a:off x="74550" y="29088"/>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4" name="Shape 47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a:t>Moderation and Multistability</a:t>
            </a:r>
            <a:endParaRPr b="1"/>
          </a:p>
        </p:txBody>
      </p:sp>
      <p:sp>
        <p:nvSpPr>
          <p:cNvPr id="475" name="Shape 475"/>
          <p:cNvSpPr txBox="1"/>
          <p:nvPr>
            <p:ph idx="1" type="subTitle"/>
          </p:nvPr>
        </p:nvSpPr>
        <p:spPr>
          <a:xfrm>
            <a:off x="311700" y="29907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Nunito"/>
                <a:ea typeface="Nunito"/>
                <a:cs typeface="Nunito"/>
                <a:sym typeface="Nunito"/>
              </a:rPr>
              <a:t>Issues within a Dynamical Systems Approach</a:t>
            </a:r>
            <a:endParaRPr>
              <a:latin typeface="Nunito"/>
              <a:ea typeface="Nunito"/>
              <a:cs typeface="Nunito"/>
              <a:sym typeface="Nunito"/>
            </a:endParaRPr>
          </a:p>
        </p:txBody>
      </p:sp>
      <p:cxnSp>
        <p:nvCxnSpPr>
          <p:cNvPr id="476" name="Shape 476"/>
          <p:cNvCxnSpPr/>
          <p:nvPr/>
        </p:nvCxnSpPr>
        <p:spPr>
          <a:xfrm flipH="1" rot="10800000">
            <a:off x="3081175" y="2797175"/>
            <a:ext cx="2911200" cy="360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Shape 481"/>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2" name="Shape 482"/>
          <p:cNvSpPr/>
          <p:nvPr/>
        </p:nvSpPr>
        <p:spPr>
          <a:xfrm>
            <a:off x="24450"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3" name="Shape 483"/>
          <p:cNvSpPr txBox="1"/>
          <p:nvPr>
            <p:ph type="title"/>
          </p:nvPr>
        </p:nvSpPr>
        <p:spPr>
          <a:xfrm>
            <a:off x="512025" y="882425"/>
            <a:ext cx="6992400" cy="923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3600"/>
              <a:t>Moderators</a:t>
            </a:r>
            <a:r>
              <a:rPr b="1" lang="en" sz="3600"/>
              <a:t> </a:t>
            </a:r>
            <a:endParaRPr b="1" sz="3600"/>
          </a:p>
          <a:p>
            <a:pPr indent="0" lvl="0" marL="0" rtl="0">
              <a:spcBef>
                <a:spcPts val="1000"/>
              </a:spcBef>
              <a:spcAft>
                <a:spcPts val="1000"/>
              </a:spcAft>
              <a:buNone/>
            </a:pPr>
            <a:r>
              <a:t/>
            </a:r>
            <a:endParaRPr>
              <a:solidFill>
                <a:srgbClr val="D9D9D9"/>
              </a:solidFill>
            </a:endParaRPr>
          </a:p>
        </p:txBody>
      </p:sp>
      <p:sp>
        <p:nvSpPr>
          <p:cNvPr id="484" name="Shape 484"/>
          <p:cNvSpPr txBox="1"/>
          <p:nvPr/>
        </p:nvSpPr>
        <p:spPr>
          <a:xfrm>
            <a:off x="512025" y="1378775"/>
            <a:ext cx="8093400" cy="2816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rgbClr val="D9D9D9"/>
                </a:solidFill>
                <a:latin typeface="Nunito"/>
                <a:ea typeface="Nunito"/>
                <a:cs typeface="Nunito"/>
                <a:sym typeface="Nunito"/>
              </a:rPr>
              <a:t>Under DSMs, control parameters can be conceptualized as </a:t>
            </a:r>
            <a:r>
              <a:rPr lang="en" sz="1800">
                <a:solidFill>
                  <a:srgbClr val="E23075"/>
                </a:solidFill>
                <a:latin typeface="Nunito"/>
                <a:ea typeface="Nunito"/>
                <a:cs typeface="Nunito"/>
                <a:sym typeface="Nunito"/>
              </a:rPr>
              <a:t>moderators</a:t>
            </a:r>
            <a:r>
              <a:rPr lang="en" sz="1800">
                <a:solidFill>
                  <a:srgbClr val="D9D9D9"/>
                </a:solidFill>
                <a:latin typeface="Nunito"/>
                <a:ea typeface="Nunito"/>
                <a:cs typeface="Nunito"/>
                <a:sym typeface="Nunito"/>
              </a:rPr>
              <a:t>. </a:t>
            </a:r>
            <a:endParaRPr b="1" sz="1800">
              <a:solidFill>
                <a:srgbClr val="E23075"/>
              </a:solidFill>
              <a:latin typeface="Nunito"/>
              <a:ea typeface="Nunito"/>
              <a:cs typeface="Nunito"/>
              <a:sym typeface="Nunito"/>
            </a:endParaRPr>
          </a:p>
          <a:p>
            <a:pPr indent="0" lvl="0" marL="0" rtl="0" algn="ctr">
              <a:lnSpc>
                <a:spcPct val="115000"/>
              </a:lnSpc>
              <a:spcBef>
                <a:spcPts val="1600"/>
              </a:spcBef>
              <a:spcAft>
                <a:spcPts val="0"/>
              </a:spcAft>
              <a:buNone/>
            </a:pPr>
            <a:r>
              <a:rPr b="1" lang="en">
                <a:solidFill>
                  <a:schemeClr val="accent5"/>
                </a:solidFill>
                <a:latin typeface="Nunito"/>
                <a:ea typeface="Nunito"/>
                <a:cs typeface="Nunito"/>
                <a:sym typeface="Nunito"/>
              </a:rPr>
              <a:t>Control parameters are variables that change the existing topology. </a:t>
            </a:r>
            <a:endParaRPr b="1">
              <a:solidFill>
                <a:schemeClr val="accent5"/>
              </a:solidFill>
              <a:latin typeface="Nunito"/>
              <a:ea typeface="Nunito"/>
              <a:cs typeface="Nunito"/>
              <a:sym typeface="Nunito"/>
            </a:endParaRPr>
          </a:p>
          <a:p>
            <a:pPr indent="-317500" lvl="0" marL="457200" rtl="0">
              <a:lnSpc>
                <a:spcPct val="115000"/>
              </a:lnSpc>
              <a:spcBef>
                <a:spcPts val="1600"/>
              </a:spcBef>
              <a:spcAft>
                <a:spcPts val="0"/>
              </a:spcAft>
              <a:buClr>
                <a:srgbClr val="D9D9D9"/>
              </a:buClr>
              <a:buSzPts val="1400"/>
              <a:buFont typeface="Nunito"/>
              <a:buChar char="●"/>
            </a:pPr>
            <a:r>
              <a:rPr lang="en">
                <a:solidFill>
                  <a:srgbClr val="D9D9D9"/>
                </a:solidFill>
                <a:latin typeface="Nunito"/>
                <a:ea typeface="Nunito"/>
                <a:cs typeface="Nunito"/>
                <a:sym typeface="Nunito"/>
              </a:rPr>
              <a:t>In this case, the </a:t>
            </a:r>
            <a:r>
              <a:rPr lang="en">
                <a:solidFill>
                  <a:schemeClr val="accent4"/>
                </a:solidFill>
                <a:latin typeface="Nunito"/>
                <a:ea typeface="Nunito"/>
                <a:cs typeface="Nunito"/>
                <a:sym typeface="Nunito"/>
              </a:rPr>
              <a:t>together/apart</a:t>
            </a:r>
            <a:r>
              <a:rPr lang="en">
                <a:solidFill>
                  <a:srgbClr val="D9D9D9"/>
                </a:solidFill>
                <a:latin typeface="Nunito"/>
                <a:ea typeface="Nunito"/>
                <a:cs typeface="Nunito"/>
                <a:sym typeface="Nunito"/>
              </a:rPr>
              <a:t> dummy code was a control parameter. </a:t>
            </a:r>
            <a:endParaRPr>
              <a:solidFill>
                <a:srgbClr val="D9D9D9"/>
              </a:solidFill>
              <a:latin typeface="Nunito"/>
              <a:ea typeface="Nunito"/>
              <a:cs typeface="Nunito"/>
              <a:sym typeface="Nunito"/>
            </a:endParaRPr>
          </a:p>
          <a:p>
            <a:pPr indent="-317500" lvl="0" marL="457200" rtl="0">
              <a:lnSpc>
                <a:spcPct val="115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This is simply a variable that moves individuals through a </a:t>
            </a:r>
            <a:r>
              <a:rPr lang="en">
                <a:solidFill>
                  <a:schemeClr val="accent1"/>
                </a:solidFill>
                <a:latin typeface="Nunito"/>
                <a:ea typeface="Nunito"/>
                <a:cs typeface="Nunito"/>
                <a:sym typeface="Nunito"/>
              </a:rPr>
              <a:t>phase transition</a:t>
            </a:r>
            <a:r>
              <a:rPr lang="en">
                <a:solidFill>
                  <a:srgbClr val="D9D9D9"/>
                </a:solidFill>
                <a:latin typeface="Nunito"/>
                <a:ea typeface="Nunito"/>
                <a:cs typeface="Nunito"/>
                <a:sym typeface="Nunito"/>
              </a:rPr>
              <a:t> (changing from 1 set point to another).</a:t>
            </a:r>
            <a:endParaRPr>
              <a:solidFill>
                <a:srgbClr val="D9D9D9"/>
              </a:solidFill>
              <a:latin typeface="Nunito"/>
              <a:ea typeface="Nunito"/>
              <a:cs typeface="Nunito"/>
              <a:sym typeface="Nunito"/>
            </a:endParaRPr>
          </a:p>
          <a:p>
            <a:pPr indent="-317500" lvl="0" marL="457200" rtl="0">
              <a:lnSpc>
                <a:spcPct val="115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Without this variable, it would be possible to determine when the trajectories were more strongly associated with each of the 3 attractors. </a:t>
            </a:r>
            <a:endParaRPr>
              <a:solidFill>
                <a:srgbClr val="D9D9D9"/>
              </a:solidFill>
              <a:latin typeface="Nunito"/>
              <a:ea typeface="Nunito"/>
              <a:cs typeface="Nunito"/>
              <a:sym typeface="Nunito"/>
            </a:endParaRPr>
          </a:p>
          <a:p>
            <a:pPr indent="0" lvl="0" marL="0" rtl="0">
              <a:lnSpc>
                <a:spcPct val="115000"/>
              </a:lnSpc>
              <a:spcBef>
                <a:spcPts val="1600"/>
              </a:spcBef>
              <a:spcAft>
                <a:spcPts val="0"/>
              </a:spcAft>
              <a:buNone/>
            </a:pPr>
            <a:r>
              <a:t/>
            </a:r>
            <a:endParaRPr>
              <a:solidFill>
                <a:srgbClr val="D9D9D9"/>
              </a:solidFill>
              <a:latin typeface="Nunito"/>
              <a:ea typeface="Nunito"/>
              <a:cs typeface="Nunito"/>
              <a:sym typeface="Nunito"/>
            </a:endParaRPr>
          </a:p>
          <a:p>
            <a:pPr indent="0" lvl="0" marL="0" rtl="0">
              <a:lnSpc>
                <a:spcPct val="115000"/>
              </a:lnSpc>
              <a:spcBef>
                <a:spcPts val="1600"/>
              </a:spcBef>
              <a:spcAft>
                <a:spcPts val="0"/>
              </a:spcAft>
              <a:buNone/>
            </a:pPr>
            <a:r>
              <a:t/>
            </a:r>
            <a:endParaRPr>
              <a:solidFill>
                <a:srgbClr val="D9D9D9"/>
              </a:solidFill>
              <a:latin typeface="Nunito"/>
              <a:ea typeface="Nunito"/>
              <a:cs typeface="Nunito"/>
              <a:sym typeface="Nunito"/>
            </a:endParaRPr>
          </a:p>
          <a:p>
            <a:pPr indent="0" lvl="0" marL="0" rtl="0">
              <a:lnSpc>
                <a:spcPct val="115000"/>
              </a:lnSpc>
              <a:spcBef>
                <a:spcPts val="1600"/>
              </a:spcBef>
              <a:spcAft>
                <a:spcPts val="0"/>
              </a:spcAft>
              <a:buNone/>
            </a:pPr>
            <a:r>
              <a:t/>
            </a:r>
            <a:endParaRPr>
              <a:solidFill>
                <a:schemeClr val="accent5"/>
              </a:solidFill>
              <a:latin typeface="Nunito"/>
              <a:ea typeface="Nunito"/>
              <a:cs typeface="Nunito"/>
              <a:sym typeface="Nunito"/>
            </a:endParaRPr>
          </a:p>
          <a:p>
            <a:pPr indent="0" lvl="0" marL="0" rtl="0">
              <a:lnSpc>
                <a:spcPct val="115000"/>
              </a:lnSpc>
              <a:spcBef>
                <a:spcPts val="1600"/>
              </a:spcBef>
              <a:spcAft>
                <a:spcPts val="0"/>
              </a:spcAft>
              <a:buNone/>
            </a:pPr>
            <a:r>
              <a:t/>
            </a:r>
            <a:endParaRPr sz="600">
              <a:solidFill>
                <a:srgbClr val="D9D9D9"/>
              </a:solidFill>
              <a:latin typeface="Nunito"/>
              <a:ea typeface="Nunito"/>
              <a:cs typeface="Nunito"/>
              <a:sym typeface="Nunito"/>
            </a:endParaRPr>
          </a:p>
          <a:p>
            <a:pPr indent="0" lvl="0" marL="0" rtl="0">
              <a:lnSpc>
                <a:spcPct val="115000"/>
              </a:lnSpc>
              <a:spcBef>
                <a:spcPts val="1600"/>
              </a:spcBef>
              <a:spcAft>
                <a:spcPts val="1600"/>
              </a:spcAft>
              <a:buNone/>
            </a:pPr>
            <a:r>
              <a:t/>
            </a:r>
            <a:endParaRPr>
              <a:solidFill>
                <a:srgbClr val="D9D9D9"/>
              </a:solidFill>
              <a:latin typeface="Nunito"/>
              <a:ea typeface="Nunito"/>
              <a:cs typeface="Nunito"/>
              <a:sym typeface="Nunito"/>
            </a:endParaRPr>
          </a:p>
        </p:txBody>
      </p:sp>
      <p:cxnSp>
        <p:nvCxnSpPr>
          <p:cNvPr id="485" name="Shape 485"/>
          <p:cNvCxnSpPr/>
          <p:nvPr/>
        </p:nvCxnSpPr>
        <p:spPr>
          <a:xfrm flipH="1" rot="10800000">
            <a:off x="629375" y="1210800"/>
            <a:ext cx="2284200" cy="6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Shape 490"/>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1" name="Shape 491"/>
          <p:cNvSpPr/>
          <p:nvPr/>
        </p:nvSpPr>
        <p:spPr>
          <a:xfrm>
            <a:off x="24450"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2" name="Shape 492"/>
          <p:cNvSpPr txBox="1"/>
          <p:nvPr>
            <p:ph type="title"/>
          </p:nvPr>
        </p:nvSpPr>
        <p:spPr>
          <a:xfrm>
            <a:off x="405900" y="882425"/>
            <a:ext cx="7098600" cy="407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3600"/>
              <a:t>The effects in this case study </a:t>
            </a:r>
            <a:endParaRPr b="1" sz="4200"/>
          </a:p>
          <a:p>
            <a:pPr indent="0" lvl="0" marL="0" rtl="0">
              <a:spcBef>
                <a:spcPts val="1000"/>
              </a:spcBef>
              <a:spcAft>
                <a:spcPts val="1000"/>
              </a:spcAft>
              <a:buNone/>
            </a:pPr>
            <a:r>
              <a:t/>
            </a:r>
            <a:endParaRPr>
              <a:solidFill>
                <a:srgbClr val="D9D9D9"/>
              </a:solidFill>
            </a:endParaRPr>
          </a:p>
        </p:txBody>
      </p:sp>
      <p:sp>
        <p:nvSpPr>
          <p:cNvPr id="493" name="Shape 493"/>
          <p:cNvSpPr txBox="1"/>
          <p:nvPr/>
        </p:nvSpPr>
        <p:spPr>
          <a:xfrm>
            <a:off x="405900" y="1039550"/>
            <a:ext cx="8332200" cy="22182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a:solidFill>
                  <a:srgbClr val="D9D9D9"/>
                </a:solidFill>
                <a:latin typeface="Nunito"/>
                <a:ea typeface="Nunito"/>
                <a:cs typeface="Nunito"/>
                <a:sym typeface="Nunito"/>
              </a:rPr>
              <a:t>The presence of the high-high attractor and mid-mid attractor indicate the possibility that </a:t>
            </a:r>
            <a:r>
              <a:rPr lang="en">
                <a:solidFill>
                  <a:srgbClr val="E23075"/>
                </a:solidFill>
                <a:latin typeface="Nunito"/>
                <a:ea typeface="Nunito"/>
                <a:cs typeface="Nunito"/>
                <a:sym typeface="Nunito"/>
              </a:rPr>
              <a:t>multistability</a:t>
            </a:r>
            <a:r>
              <a:rPr lang="en">
                <a:solidFill>
                  <a:srgbClr val="D9D9D9"/>
                </a:solidFill>
                <a:latin typeface="Nunito"/>
                <a:ea typeface="Nunito"/>
                <a:cs typeface="Nunito"/>
                <a:sym typeface="Nunito"/>
              </a:rPr>
              <a:t> is present. </a:t>
            </a:r>
            <a:endParaRPr>
              <a:solidFill>
                <a:schemeClr val="accent5"/>
              </a:solidFill>
              <a:latin typeface="Nunito"/>
              <a:ea typeface="Nunito"/>
              <a:cs typeface="Nunito"/>
              <a:sym typeface="Nunito"/>
            </a:endParaRPr>
          </a:p>
          <a:p>
            <a:pPr indent="-317500" lvl="0" marL="457200" rtl="0">
              <a:lnSpc>
                <a:spcPct val="150000"/>
              </a:lnSpc>
              <a:spcBef>
                <a:spcPts val="1600"/>
              </a:spcBef>
              <a:spcAft>
                <a:spcPts val="0"/>
              </a:spcAft>
              <a:buClr>
                <a:srgbClr val="D9D9D9"/>
              </a:buClr>
              <a:buSzPts val="1400"/>
              <a:buFont typeface="Nunito"/>
              <a:buChar char="●"/>
            </a:pPr>
            <a:r>
              <a:rPr lang="en">
                <a:solidFill>
                  <a:srgbClr val="D9D9D9"/>
                </a:solidFill>
                <a:latin typeface="Nunito"/>
                <a:ea typeface="Nunito"/>
                <a:cs typeface="Nunito"/>
                <a:sym typeface="Nunito"/>
              </a:rPr>
              <a:t>In this scenario, individuals can switch between these 2 features. </a:t>
            </a:r>
            <a:endParaRPr>
              <a:solidFill>
                <a:schemeClr val="accent4"/>
              </a:solidFill>
              <a:latin typeface="Nunito"/>
              <a:ea typeface="Nunito"/>
              <a:cs typeface="Nunito"/>
              <a:sym typeface="Nunito"/>
            </a:endParaRPr>
          </a:p>
          <a:p>
            <a:pPr indent="-317500" lvl="0" marL="457200" rtl="0">
              <a:lnSpc>
                <a:spcPct val="150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However, when the couple were together , we were more likely to observe the 3rd attractor (and decrease the probability of being in the </a:t>
            </a:r>
            <a:r>
              <a:rPr lang="en">
                <a:solidFill>
                  <a:schemeClr val="accent4"/>
                </a:solidFill>
                <a:latin typeface="Nunito"/>
                <a:ea typeface="Nunito"/>
                <a:cs typeface="Nunito"/>
                <a:sym typeface="Nunito"/>
              </a:rPr>
              <a:t>dsyregulatory</a:t>
            </a:r>
            <a:r>
              <a:rPr lang="en">
                <a:solidFill>
                  <a:srgbClr val="D9D9D9"/>
                </a:solidFill>
                <a:latin typeface="Nunito"/>
                <a:ea typeface="Nunito"/>
                <a:cs typeface="Nunito"/>
                <a:sym typeface="Nunito"/>
              </a:rPr>
              <a:t> feature).</a:t>
            </a:r>
            <a:endParaRPr>
              <a:solidFill>
                <a:srgbClr val="D9D9D9"/>
              </a:solidFill>
              <a:latin typeface="Nunito"/>
              <a:ea typeface="Nunito"/>
              <a:cs typeface="Nunito"/>
              <a:sym typeface="Nunito"/>
            </a:endParaRPr>
          </a:p>
          <a:p>
            <a:pPr indent="0" lvl="0" marL="0" rtl="0">
              <a:lnSpc>
                <a:spcPct val="150000"/>
              </a:lnSpc>
              <a:spcBef>
                <a:spcPts val="1600"/>
              </a:spcBef>
              <a:spcAft>
                <a:spcPts val="0"/>
              </a:spcAft>
              <a:buNone/>
            </a:pPr>
            <a:r>
              <a:t/>
            </a:r>
            <a:endParaRPr>
              <a:solidFill>
                <a:srgbClr val="D9D9D9"/>
              </a:solidFill>
              <a:latin typeface="Nunito"/>
              <a:ea typeface="Nunito"/>
              <a:cs typeface="Nunito"/>
              <a:sym typeface="Nunito"/>
            </a:endParaRPr>
          </a:p>
          <a:p>
            <a:pPr indent="0" lvl="0" marL="0" rtl="0">
              <a:lnSpc>
                <a:spcPct val="115000"/>
              </a:lnSpc>
              <a:spcBef>
                <a:spcPts val="1600"/>
              </a:spcBef>
              <a:spcAft>
                <a:spcPts val="0"/>
              </a:spcAft>
              <a:buNone/>
            </a:pPr>
            <a:r>
              <a:rPr lang="en">
                <a:solidFill>
                  <a:schemeClr val="accent5"/>
                </a:solidFill>
                <a:latin typeface="Nunito"/>
                <a:ea typeface="Nunito"/>
                <a:cs typeface="Nunito"/>
                <a:sym typeface="Nunito"/>
              </a:rPr>
              <a:t>It is important to note that control parameters are NOT considered to be causal variables. Instead, they are the points of transition from one particular pattern to another. </a:t>
            </a:r>
            <a:endParaRPr>
              <a:solidFill>
                <a:schemeClr val="accent5"/>
              </a:solidFill>
              <a:latin typeface="Nunito"/>
              <a:ea typeface="Nunito"/>
              <a:cs typeface="Nunito"/>
              <a:sym typeface="Nunito"/>
            </a:endParaRPr>
          </a:p>
          <a:p>
            <a:pPr indent="0" lvl="0" marL="0" rtl="0">
              <a:lnSpc>
                <a:spcPct val="115000"/>
              </a:lnSpc>
              <a:spcBef>
                <a:spcPts val="1600"/>
              </a:spcBef>
              <a:spcAft>
                <a:spcPts val="0"/>
              </a:spcAft>
              <a:buNone/>
            </a:pPr>
            <a:r>
              <a:t/>
            </a:r>
            <a:endParaRPr sz="600">
              <a:solidFill>
                <a:srgbClr val="D9D9D9"/>
              </a:solidFill>
              <a:latin typeface="Nunito"/>
              <a:ea typeface="Nunito"/>
              <a:cs typeface="Nunito"/>
              <a:sym typeface="Nunito"/>
            </a:endParaRPr>
          </a:p>
          <a:p>
            <a:pPr indent="0" lvl="0" marL="0" rtl="0">
              <a:lnSpc>
                <a:spcPct val="115000"/>
              </a:lnSpc>
              <a:spcBef>
                <a:spcPts val="1600"/>
              </a:spcBef>
              <a:spcAft>
                <a:spcPts val="1600"/>
              </a:spcAft>
              <a:buNone/>
            </a:pPr>
            <a:r>
              <a:t/>
            </a:r>
            <a:endParaRPr>
              <a:solidFill>
                <a:srgbClr val="D9D9D9"/>
              </a:solidFill>
              <a:latin typeface="Nunito"/>
              <a:ea typeface="Nunito"/>
              <a:cs typeface="Nunito"/>
              <a:sym typeface="Nunito"/>
            </a:endParaRPr>
          </a:p>
        </p:txBody>
      </p:sp>
      <p:cxnSp>
        <p:nvCxnSpPr>
          <p:cNvPr id="494" name="Shape 494"/>
          <p:cNvCxnSpPr/>
          <p:nvPr/>
        </p:nvCxnSpPr>
        <p:spPr>
          <a:xfrm flipH="1" rot="10800000">
            <a:off x="511225" y="940663"/>
            <a:ext cx="3135900" cy="111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Shape 499"/>
          <p:cNvSpPr/>
          <p:nvPr/>
        </p:nvSpPr>
        <p:spPr>
          <a:xfrm>
            <a:off x="0" y="0"/>
            <a:ext cx="9161100" cy="20364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0" name="Shape 500"/>
          <p:cNvSpPr txBox="1"/>
          <p:nvPr>
            <p:ph idx="4294967295" type="title"/>
          </p:nvPr>
        </p:nvSpPr>
        <p:spPr>
          <a:xfrm>
            <a:off x="311700" y="22010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rPr>
              <a:t>Discussion </a:t>
            </a:r>
            <a:endParaRPr b="1">
              <a:solidFill>
                <a:srgbClr val="000000"/>
              </a:solidFill>
            </a:endParaRPr>
          </a:p>
          <a:p>
            <a:pPr indent="0" lvl="0" marL="0" rtl="0" algn="ctr">
              <a:spcBef>
                <a:spcPts val="400"/>
              </a:spcBef>
              <a:spcAft>
                <a:spcPts val="0"/>
              </a:spcAft>
              <a:buNone/>
            </a:pPr>
            <a:r>
              <a:t/>
            </a:r>
            <a:endParaRPr i="1" sz="1600">
              <a:solidFill>
                <a:srgbClr val="000000"/>
              </a:solidFill>
            </a:endParaRPr>
          </a:p>
          <a:p>
            <a:pPr indent="0" lvl="0" marL="0" rtl="0" algn="ctr">
              <a:spcBef>
                <a:spcPts val="400"/>
              </a:spcBef>
              <a:spcAft>
                <a:spcPts val="400"/>
              </a:spcAft>
              <a:buNone/>
            </a:pPr>
            <a:r>
              <a:rPr i="1" lang="en" sz="1600">
                <a:solidFill>
                  <a:srgbClr val="000000"/>
                </a:solidFill>
              </a:rPr>
              <a:t>My understanding: “This study is trying to detect whether co-regulation exists between the couple. But they actually treat togetherness as the control parameters or a moderator to verify in the end in the study.”</a:t>
            </a:r>
            <a:endParaRPr i="1" sz="1600">
              <a:solidFill>
                <a:srgbClr val="000000"/>
              </a:solidFill>
            </a:endParaRPr>
          </a:p>
        </p:txBody>
      </p:sp>
      <p:sp>
        <p:nvSpPr>
          <p:cNvPr id="501" name="Shape 501"/>
          <p:cNvSpPr txBox="1"/>
          <p:nvPr>
            <p:ph idx="4294967295" type="body"/>
          </p:nvPr>
        </p:nvSpPr>
        <p:spPr>
          <a:xfrm>
            <a:off x="231725"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sp>
        <p:nvSpPr>
          <p:cNvPr id="502" name="Shape 502"/>
          <p:cNvSpPr txBox="1"/>
          <p:nvPr>
            <p:ph idx="4294967295" type="body"/>
          </p:nvPr>
        </p:nvSpPr>
        <p:spPr>
          <a:xfrm>
            <a:off x="2449668"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sp>
        <p:nvSpPr>
          <p:cNvPr id="503" name="Shape 503"/>
          <p:cNvSpPr txBox="1"/>
          <p:nvPr>
            <p:ph idx="4294967295" type="body"/>
          </p:nvPr>
        </p:nvSpPr>
        <p:spPr>
          <a:xfrm>
            <a:off x="4667629"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sp>
        <p:nvSpPr>
          <p:cNvPr id="504" name="Shape 504"/>
          <p:cNvSpPr txBox="1"/>
          <p:nvPr>
            <p:ph idx="4294967295" type="body"/>
          </p:nvPr>
        </p:nvSpPr>
        <p:spPr>
          <a:xfrm>
            <a:off x="6885590"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cxnSp>
        <p:nvCxnSpPr>
          <p:cNvPr id="505" name="Shape 505"/>
          <p:cNvCxnSpPr/>
          <p:nvPr/>
        </p:nvCxnSpPr>
        <p:spPr>
          <a:xfrm flipH="1" rot="10800000">
            <a:off x="3785400" y="725300"/>
            <a:ext cx="1590300" cy="1800"/>
          </a:xfrm>
          <a:prstGeom prst="straightConnector1">
            <a:avLst/>
          </a:prstGeom>
          <a:noFill/>
          <a:ln cap="flat" cmpd="sng" w="38100">
            <a:solidFill>
              <a:schemeClr val="accent5"/>
            </a:solidFill>
            <a:prstDash val="solid"/>
            <a:round/>
            <a:headEnd len="med" w="med" type="none"/>
            <a:tailEnd len="med" w="med" type="none"/>
          </a:ln>
        </p:spPr>
      </p:cxnSp>
      <p:sp>
        <p:nvSpPr>
          <p:cNvPr id="506" name="Shape 506"/>
          <p:cNvSpPr txBox="1"/>
          <p:nvPr/>
        </p:nvSpPr>
        <p:spPr>
          <a:xfrm>
            <a:off x="349975" y="2237725"/>
            <a:ext cx="8333700" cy="28230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Clr>
                <a:srgbClr val="000000"/>
              </a:buClr>
              <a:buSzPts val="1100"/>
              <a:buFont typeface="Arial"/>
              <a:buNone/>
            </a:pPr>
            <a:r>
              <a:rPr lang="en">
                <a:solidFill>
                  <a:srgbClr val="D9D9D9"/>
                </a:solidFill>
                <a:latin typeface="Nunito"/>
                <a:ea typeface="Nunito"/>
                <a:cs typeface="Nunito"/>
                <a:sym typeface="Nunito"/>
              </a:rPr>
              <a:t>The goal of identifying a control parameter is to explain </a:t>
            </a:r>
            <a:r>
              <a:rPr lang="en">
                <a:solidFill>
                  <a:srgbClr val="E23075"/>
                </a:solidFill>
                <a:latin typeface="Nunito"/>
                <a:ea typeface="Nunito"/>
                <a:cs typeface="Nunito"/>
                <a:sym typeface="Nunito"/>
              </a:rPr>
              <a:t>how</a:t>
            </a:r>
            <a:r>
              <a:rPr lang="en">
                <a:solidFill>
                  <a:srgbClr val="D9D9D9"/>
                </a:solidFill>
                <a:latin typeface="Nunito"/>
                <a:ea typeface="Nunito"/>
                <a:cs typeface="Nunito"/>
                <a:sym typeface="Nunito"/>
              </a:rPr>
              <a:t>, </a:t>
            </a:r>
            <a:r>
              <a:rPr lang="en">
                <a:solidFill>
                  <a:srgbClr val="E23075"/>
                </a:solidFill>
                <a:latin typeface="Nunito"/>
                <a:ea typeface="Nunito"/>
                <a:cs typeface="Nunito"/>
                <a:sym typeface="Nunito"/>
              </a:rPr>
              <a:t>when</a:t>
            </a:r>
            <a:r>
              <a:rPr lang="en">
                <a:solidFill>
                  <a:srgbClr val="D9D9D9"/>
                </a:solidFill>
                <a:latin typeface="Nunito"/>
                <a:ea typeface="Nunito"/>
                <a:cs typeface="Nunito"/>
                <a:sym typeface="Nunito"/>
              </a:rPr>
              <a:t>, and </a:t>
            </a:r>
            <a:r>
              <a:rPr lang="en">
                <a:solidFill>
                  <a:srgbClr val="E23075"/>
                </a:solidFill>
                <a:latin typeface="Nunito"/>
                <a:ea typeface="Nunito"/>
                <a:cs typeface="Nunito"/>
                <a:sym typeface="Nunito"/>
              </a:rPr>
              <a:t>why</a:t>
            </a:r>
            <a:r>
              <a:rPr lang="en">
                <a:solidFill>
                  <a:srgbClr val="D9D9D9"/>
                </a:solidFill>
                <a:latin typeface="Nunito"/>
                <a:ea typeface="Nunito"/>
                <a:cs typeface="Nunito"/>
                <a:sym typeface="Nunito"/>
              </a:rPr>
              <a:t> people move between different states (such as elevated heart rate). </a:t>
            </a:r>
            <a:endParaRPr>
              <a:solidFill>
                <a:schemeClr val="accent5"/>
              </a:solidFill>
              <a:latin typeface="Nunito"/>
              <a:ea typeface="Nunito"/>
              <a:cs typeface="Nunito"/>
              <a:sym typeface="Nunito"/>
            </a:endParaRPr>
          </a:p>
          <a:p>
            <a:pPr indent="-317500" lvl="0" marL="457200" rtl="0">
              <a:lnSpc>
                <a:spcPct val="150000"/>
              </a:lnSpc>
              <a:spcBef>
                <a:spcPts val="1600"/>
              </a:spcBef>
              <a:spcAft>
                <a:spcPts val="0"/>
              </a:spcAft>
              <a:buClr>
                <a:srgbClr val="D9D9D9"/>
              </a:buClr>
              <a:buSzPts val="1400"/>
              <a:buFont typeface="Nunito"/>
              <a:buChar char="●"/>
            </a:pPr>
            <a:r>
              <a:rPr lang="en">
                <a:solidFill>
                  <a:srgbClr val="D9D9D9"/>
                </a:solidFill>
                <a:latin typeface="Nunito"/>
                <a:ea typeface="Nunito"/>
                <a:cs typeface="Nunito"/>
                <a:sym typeface="Nunito"/>
              </a:rPr>
              <a:t>Essentially, you are looking for variable that </a:t>
            </a:r>
            <a:r>
              <a:rPr lang="en">
                <a:solidFill>
                  <a:schemeClr val="accent4"/>
                </a:solidFill>
                <a:latin typeface="Nunito"/>
                <a:ea typeface="Nunito"/>
                <a:cs typeface="Nunito"/>
                <a:sym typeface="Nunito"/>
              </a:rPr>
              <a:t>predict</a:t>
            </a:r>
            <a:r>
              <a:rPr lang="en">
                <a:solidFill>
                  <a:srgbClr val="D9D9D9"/>
                </a:solidFill>
                <a:latin typeface="Nunito"/>
                <a:ea typeface="Nunito"/>
                <a:cs typeface="Nunito"/>
                <a:sym typeface="Nunito"/>
              </a:rPr>
              <a:t> the system’s attractors </a:t>
            </a:r>
            <a:endParaRPr>
              <a:solidFill>
                <a:srgbClr val="D9D9D9"/>
              </a:solidFill>
              <a:latin typeface="Nunito"/>
              <a:ea typeface="Nunito"/>
              <a:cs typeface="Nunito"/>
              <a:sym typeface="Nunito"/>
            </a:endParaRPr>
          </a:p>
          <a:p>
            <a:pPr indent="0" lvl="0" marL="0" rtl="0">
              <a:lnSpc>
                <a:spcPct val="115000"/>
              </a:lnSpc>
              <a:spcBef>
                <a:spcPts val="1600"/>
              </a:spcBef>
              <a:spcAft>
                <a:spcPts val="0"/>
              </a:spcAft>
              <a:buClr>
                <a:srgbClr val="000000"/>
              </a:buClr>
              <a:buSzPts val="1100"/>
              <a:buFont typeface="Arial"/>
              <a:buNone/>
            </a:pPr>
            <a:r>
              <a:rPr lang="en">
                <a:solidFill>
                  <a:schemeClr val="accent5"/>
                </a:solidFill>
                <a:latin typeface="Nunito"/>
                <a:ea typeface="Nunito"/>
                <a:cs typeface="Nunito"/>
                <a:sym typeface="Nunito"/>
              </a:rPr>
              <a:t>In our analysis, we would not claim that the couple being together prevented the individuals from dysregulation, but rather this physical proximity increases the likelihood of transitioning to another stable pattern (the 3rd attractor).</a:t>
            </a:r>
            <a:endParaRPr>
              <a:solidFill>
                <a:schemeClr val="accent5"/>
              </a:solidFill>
              <a:latin typeface="Nunito"/>
              <a:ea typeface="Nunito"/>
              <a:cs typeface="Nunito"/>
              <a:sym typeface="Nunito"/>
            </a:endParaRPr>
          </a:p>
          <a:p>
            <a:pPr indent="0" lvl="0" marL="0" rtl="0">
              <a:lnSpc>
                <a:spcPct val="115000"/>
              </a:lnSpc>
              <a:spcBef>
                <a:spcPts val="1600"/>
              </a:spcBef>
              <a:spcAft>
                <a:spcPts val="0"/>
              </a:spcAft>
              <a:buNone/>
            </a:pPr>
            <a:r>
              <a:t/>
            </a:r>
            <a:endParaRPr>
              <a:solidFill>
                <a:srgbClr val="D9D9D9"/>
              </a:solidFill>
              <a:latin typeface="Nunito"/>
              <a:ea typeface="Nunito"/>
              <a:cs typeface="Nunito"/>
              <a:sym typeface="Nunito"/>
            </a:endParaRPr>
          </a:p>
          <a:p>
            <a:pPr indent="0" lvl="0" marL="0" rtl="0">
              <a:lnSpc>
                <a:spcPct val="115000"/>
              </a:lnSpc>
              <a:spcBef>
                <a:spcPts val="1600"/>
              </a:spcBef>
              <a:spcAft>
                <a:spcPts val="1600"/>
              </a:spcAft>
              <a:buNone/>
            </a:pPr>
            <a:r>
              <a:t/>
            </a:r>
            <a:endParaRPr>
              <a:solidFill>
                <a:srgbClr val="D9D9D9"/>
              </a:solidFill>
              <a:latin typeface="Nunito"/>
              <a:ea typeface="Nunito"/>
              <a:cs typeface="Nunito"/>
              <a:sym typeface="Nuni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Shape 511"/>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2" name="Shape 512"/>
          <p:cNvSpPr/>
          <p:nvPr/>
        </p:nvSpPr>
        <p:spPr>
          <a:xfrm>
            <a:off x="24450" y="29100"/>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3" name="Shape 513"/>
          <p:cNvSpPr txBox="1"/>
          <p:nvPr>
            <p:ph type="title"/>
          </p:nvPr>
        </p:nvSpPr>
        <p:spPr>
          <a:xfrm>
            <a:off x="405900" y="882425"/>
            <a:ext cx="7098600" cy="770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3600"/>
              <a:t>Conclusion </a:t>
            </a:r>
            <a:endParaRPr b="1" sz="4200"/>
          </a:p>
          <a:p>
            <a:pPr indent="0" lvl="0" marL="0" rtl="0">
              <a:spcBef>
                <a:spcPts val="1000"/>
              </a:spcBef>
              <a:spcAft>
                <a:spcPts val="1000"/>
              </a:spcAft>
              <a:buNone/>
            </a:pPr>
            <a:r>
              <a:t/>
            </a:r>
            <a:endParaRPr>
              <a:solidFill>
                <a:srgbClr val="D9D9D9"/>
              </a:solidFill>
            </a:endParaRPr>
          </a:p>
        </p:txBody>
      </p:sp>
      <p:sp>
        <p:nvSpPr>
          <p:cNvPr id="514" name="Shape 514"/>
          <p:cNvSpPr txBox="1"/>
          <p:nvPr/>
        </p:nvSpPr>
        <p:spPr>
          <a:xfrm>
            <a:off x="405900" y="1603675"/>
            <a:ext cx="8332200" cy="20925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a:solidFill>
                  <a:srgbClr val="D9D9D9"/>
                </a:solidFill>
                <a:latin typeface="Nunito"/>
                <a:ea typeface="Nunito"/>
                <a:cs typeface="Nunito"/>
                <a:sym typeface="Nunito"/>
              </a:rPr>
              <a:t>In co-regulation, DSMs also have to allow for </a:t>
            </a:r>
            <a:r>
              <a:rPr lang="en">
                <a:solidFill>
                  <a:schemeClr val="accent5"/>
                </a:solidFill>
                <a:latin typeface="Nunito"/>
                <a:ea typeface="Nunito"/>
                <a:cs typeface="Nunito"/>
                <a:sym typeface="Nunito"/>
              </a:rPr>
              <a:t>differences in homeostatic set points</a:t>
            </a:r>
            <a:r>
              <a:rPr lang="en">
                <a:solidFill>
                  <a:srgbClr val="D9D9D9"/>
                </a:solidFill>
                <a:latin typeface="Nunito"/>
                <a:ea typeface="Nunito"/>
                <a:cs typeface="Nunito"/>
                <a:sym typeface="Nunito"/>
              </a:rPr>
              <a:t> and </a:t>
            </a:r>
            <a:r>
              <a:rPr lang="en">
                <a:solidFill>
                  <a:srgbClr val="E23075"/>
                </a:solidFill>
                <a:latin typeface="Nunito"/>
                <a:ea typeface="Nunito"/>
                <a:cs typeface="Nunito"/>
                <a:sym typeface="Nunito"/>
              </a:rPr>
              <a:t>strength</a:t>
            </a:r>
            <a:r>
              <a:rPr lang="en">
                <a:solidFill>
                  <a:srgbClr val="D9D9D9"/>
                </a:solidFill>
                <a:latin typeface="Nunito"/>
                <a:ea typeface="Nunito"/>
                <a:cs typeface="Nunito"/>
                <a:sym typeface="Nunito"/>
              </a:rPr>
              <a:t> of the </a:t>
            </a:r>
            <a:r>
              <a:rPr lang="en">
                <a:solidFill>
                  <a:schemeClr val="accent5"/>
                </a:solidFill>
                <a:latin typeface="Nunito"/>
                <a:ea typeface="Nunito"/>
                <a:cs typeface="Nunito"/>
                <a:sym typeface="Nunito"/>
              </a:rPr>
              <a:t>coupling link</a:t>
            </a:r>
            <a:r>
              <a:rPr lang="en">
                <a:solidFill>
                  <a:srgbClr val="D9D9D9"/>
                </a:solidFill>
                <a:latin typeface="Nunito"/>
                <a:ea typeface="Nunito"/>
                <a:cs typeface="Nunito"/>
                <a:sym typeface="Nunito"/>
              </a:rPr>
              <a:t>. </a:t>
            </a:r>
            <a:endParaRPr>
              <a:solidFill>
                <a:schemeClr val="accent5"/>
              </a:solidFill>
              <a:latin typeface="Nunito"/>
              <a:ea typeface="Nunito"/>
              <a:cs typeface="Nunito"/>
              <a:sym typeface="Nunito"/>
            </a:endParaRPr>
          </a:p>
          <a:p>
            <a:pPr indent="-317500" lvl="0" marL="457200" rtl="0">
              <a:lnSpc>
                <a:spcPct val="150000"/>
              </a:lnSpc>
              <a:spcBef>
                <a:spcPts val="1600"/>
              </a:spcBef>
              <a:spcAft>
                <a:spcPts val="0"/>
              </a:spcAft>
              <a:buClr>
                <a:srgbClr val="D9D9D9"/>
              </a:buClr>
              <a:buSzPts val="1400"/>
              <a:buFont typeface="Nunito"/>
              <a:buChar char="●"/>
            </a:pPr>
            <a:r>
              <a:rPr lang="en">
                <a:solidFill>
                  <a:srgbClr val="D9D9D9"/>
                </a:solidFill>
                <a:latin typeface="Nunito"/>
                <a:ea typeface="Nunito"/>
                <a:cs typeface="Nunito"/>
                <a:sym typeface="Nunito"/>
              </a:rPr>
              <a:t>Essentially, each individual is a </a:t>
            </a:r>
            <a:r>
              <a:rPr lang="en">
                <a:solidFill>
                  <a:schemeClr val="accent1"/>
                </a:solidFill>
                <a:latin typeface="Nunito"/>
                <a:ea typeface="Nunito"/>
                <a:cs typeface="Nunito"/>
                <a:sym typeface="Nunito"/>
              </a:rPr>
              <a:t>separate system.</a:t>
            </a:r>
            <a:r>
              <a:rPr lang="en">
                <a:solidFill>
                  <a:srgbClr val="D9D9D9"/>
                </a:solidFill>
                <a:latin typeface="Nunito"/>
                <a:ea typeface="Nunito"/>
                <a:cs typeface="Nunito"/>
                <a:sym typeface="Nunito"/>
              </a:rPr>
              <a:t> </a:t>
            </a:r>
            <a:endParaRPr>
              <a:solidFill>
                <a:srgbClr val="D9D9D9"/>
              </a:solidFill>
              <a:latin typeface="Nunito"/>
              <a:ea typeface="Nunito"/>
              <a:cs typeface="Nunito"/>
              <a:sym typeface="Nunito"/>
            </a:endParaRPr>
          </a:p>
          <a:p>
            <a:pPr indent="-317500" lvl="0" marL="457200" rtl="0">
              <a:lnSpc>
                <a:spcPct val="150000"/>
              </a:lnSpc>
              <a:spcBef>
                <a:spcPts val="0"/>
              </a:spcBef>
              <a:spcAft>
                <a:spcPts val="0"/>
              </a:spcAft>
              <a:buClr>
                <a:srgbClr val="D9D9D9"/>
              </a:buClr>
              <a:buSzPts val="1400"/>
              <a:buFont typeface="Nunito"/>
              <a:buChar char="●"/>
            </a:pPr>
            <a:r>
              <a:rPr lang="en">
                <a:solidFill>
                  <a:srgbClr val="D9D9D9"/>
                </a:solidFill>
                <a:latin typeface="Nunito"/>
                <a:ea typeface="Nunito"/>
                <a:cs typeface="Nunito"/>
                <a:sym typeface="Nunito"/>
              </a:rPr>
              <a:t>Co-regulation arises from these </a:t>
            </a:r>
            <a:r>
              <a:rPr lang="en">
                <a:solidFill>
                  <a:schemeClr val="accent4"/>
                </a:solidFill>
                <a:latin typeface="Nunito"/>
                <a:ea typeface="Nunito"/>
                <a:cs typeface="Nunito"/>
                <a:sym typeface="Nunito"/>
              </a:rPr>
              <a:t>systems being coupled together in some way.</a:t>
            </a:r>
            <a:endParaRPr>
              <a:solidFill>
                <a:schemeClr val="accent4"/>
              </a:solidFill>
              <a:latin typeface="Nunito"/>
              <a:ea typeface="Nunito"/>
              <a:cs typeface="Nunito"/>
              <a:sym typeface="Nunito"/>
            </a:endParaRPr>
          </a:p>
          <a:p>
            <a:pPr indent="0" lvl="0" marL="0" rtl="0">
              <a:lnSpc>
                <a:spcPct val="115000"/>
              </a:lnSpc>
              <a:spcBef>
                <a:spcPts val="1600"/>
              </a:spcBef>
              <a:spcAft>
                <a:spcPts val="0"/>
              </a:spcAft>
              <a:buNone/>
            </a:pPr>
            <a:r>
              <a:rPr lang="en">
                <a:solidFill>
                  <a:schemeClr val="accent5"/>
                </a:solidFill>
                <a:latin typeface="Nunito"/>
                <a:ea typeface="Nunito"/>
                <a:cs typeface="Nunito"/>
                <a:sym typeface="Nunito"/>
              </a:rPr>
              <a:t>However, this coupling link may not affect each partner the same way. It may exert more force on one partner than the other. </a:t>
            </a:r>
            <a:endParaRPr>
              <a:solidFill>
                <a:schemeClr val="accent5"/>
              </a:solidFill>
              <a:latin typeface="Nunito"/>
              <a:ea typeface="Nunito"/>
              <a:cs typeface="Nunito"/>
              <a:sym typeface="Nunito"/>
            </a:endParaRPr>
          </a:p>
          <a:p>
            <a:pPr indent="0" lvl="0" marL="0" rtl="0">
              <a:lnSpc>
                <a:spcPct val="115000"/>
              </a:lnSpc>
              <a:spcBef>
                <a:spcPts val="1600"/>
              </a:spcBef>
              <a:spcAft>
                <a:spcPts val="0"/>
              </a:spcAft>
              <a:buNone/>
            </a:pPr>
            <a:r>
              <a:t/>
            </a:r>
            <a:endParaRPr sz="600">
              <a:solidFill>
                <a:srgbClr val="D9D9D9"/>
              </a:solidFill>
              <a:latin typeface="Nunito"/>
              <a:ea typeface="Nunito"/>
              <a:cs typeface="Nunito"/>
              <a:sym typeface="Nunito"/>
            </a:endParaRPr>
          </a:p>
          <a:p>
            <a:pPr indent="0" lvl="0" marL="0" rtl="0">
              <a:lnSpc>
                <a:spcPct val="115000"/>
              </a:lnSpc>
              <a:spcBef>
                <a:spcPts val="1600"/>
              </a:spcBef>
              <a:spcAft>
                <a:spcPts val="1600"/>
              </a:spcAft>
              <a:buNone/>
            </a:pPr>
            <a:r>
              <a:t/>
            </a:r>
            <a:endParaRPr>
              <a:solidFill>
                <a:srgbClr val="D9D9D9"/>
              </a:solidFill>
              <a:latin typeface="Nunito"/>
              <a:ea typeface="Nunito"/>
              <a:cs typeface="Nunito"/>
              <a:sym typeface="Nunito"/>
            </a:endParaRPr>
          </a:p>
        </p:txBody>
      </p:sp>
      <p:cxnSp>
        <p:nvCxnSpPr>
          <p:cNvPr id="515" name="Shape 515"/>
          <p:cNvCxnSpPr/>
          <p:nvPr/>
        </p:nvCxnSpPr>
        <p:spPr>
          <a:xfrm flipH="1" rot="10800000">
            <a:off x="472125" y="1146013"/>
            <a:ext cx="3135900" cy="111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91" name="Shape 91"/>
          <p:cNvPicPr preferRelativeResize="0"/>
          <p:nvPr/>
        </p:nvPicPr>
        <p:blipFill rotWithShape="1">
          <a:blip r:embed="rId3">
            <a:alphaModFix amt="82000"/>
          </a:blip>
          <a:srcRect b="12625" l="0" r="0" t="12625"/>
          <a:stretch/>
        </p:blipFill>
        <p:spPr>
          <a:xfrm>
            <a:off x="-15350" y="-45675"/>
            <a:ext cx="9174677" cy="5143501"/>
          </a:xfrm>
          <a:prstGeom prst="rect">
            <a:avLst/>
          </a:prstGeom>
          <a:noFill/>
          <a:ln>
            <a:noFill/>
          </a:ln>
        </p:spPr>
      </p:pic>
      <p:sp>
        <p:nvSpPr>
          <p:cNvPr id="92" name="Shape 92"/>
          <p:cNvSpPr/>
          <p:nvPr/>
        </p:nvSpPr>
        <p:spPr>
          <a:xfrm>
            <a:off x="78150" y="58175"/>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 name="Shape 93"/>
          <p:cNvSpPr txBox="1"/>
          <p:nvPr>
            <p:ph type="title"/>
          </p:nvPr>
        </p:nvSpPr>
        <p:spPr>
          <a:xfrm>
            <a:off x="363450" y="193700"/>
            <a:ext cx="7191600" cy="1533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4200"/>
              <a:t>Method</a:t>
            </a:r>
            <a:endParaRPr b="1" sz="4200"/>
          </a:p>
          <a:p>
            <a:pPr indent="0" lvl="0" marL="0" rtl="0">
              <a:spcBef>
                <a:spcPts val="1000"/>
              </a:spcBef>
              <a:spcAft>
                <a:spcPts val="1000"/>
              </a:spcAft>
              <a:buNone/>
            </a:pPr>
            <a:r>
              <a:rPr lang="en" sz="3000">
                <a:solidFill>
                  <a:srgbClr val="D9D9D9"/>
                </a:solidFill>
              </a:rPr>
              <a:t>Dynamic Systems models</a:t>
            </a:r>
            <a:endParaRPr>
              <a:solidFill>
                <a:srgbClr val="D9D9D9"/>
              </a:solidFill>
            </a:endParaRPr>
          </a:p>
        </p:txBody>
      </p:sp>
      <p:sp>
        <p:nvSpPr>
          <p:cNvPr id="94" name="Shape 94"/>
          <p:cNvSpPr txBox="1"/>
          <p:nvPr/>
        </p:nvSpPr>
        <p:spPr>
          <a:xfrm>
            <a:off x="312875" y="1750500"/>
            <a:ext cx="7353600" cy="33930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rgbClr val="D9D9D9"/>
                </a:solidFill>
                <a:latin typeface="Nunito"/>
                <a:ea typeface="Nunito"/>
                <a:cs typeface="Nunito"/>
                <a:sym typeface="Nunito"/>
              </a:rPr>
              <a:t>Dynamic Systems Models (DSMs) are a family of time series techniques that aim to depict data through differential equations or difference equations. </a:t>
            </a:r>
            <a:endParaRPr sz="1800">
              <a:solidFill>
                <a:srgbClr val="D9D9D9"/>
              </a:solidFill>
              <a:latin typeface="Nunito"/>
              <a:ea typeface="Nunito"/>
              <a:cs typeface="Nunito"/>
              <a:sym typeface="Nunito"/>
            </a:endParaRPr>
          </a:p>
          <a:p>
            <a:pPr indent="0" lvl="0" marL="0" rtl="0">
              <a:lnSpc>
                <a:spcPct val="115000"/>
              </a:lnSpc>
              <a:spcBef>
                <a:spcPts val="1600"/>
              </a:spcBef>
              <a:spcAft>
                <a:spcPts val="1600"/>
              </a:spcAft>
              <a:buNone/>
            </a:pPr>
            <a:r>
              <a:rPr lang="en" sz="1800">
                <a:solidFill>
                  <a:srgbClr val="D9D9D9"/>
                </a:solidFill>
                <a:latin typeface="Nunito"/>
                <a:ea typeface="Nunito"/>
                <a:cs typeface="Nunito"/>
                <a:sym typeface="Nunito"/>
              </a:rPr>
              <a:t>It is used to capture patterns of change and, in this case, we will capitalize on the link between 2 or more variables over time to represent the social relationship context - </a:t>
            </a:r>
            <a:r>
              <a:rPr b="1" lang="en" sz="1800">
                <a:solidFill>
                  <a:srgbClr val="D9D9D9"/>
                </a:solidFill>
                <a:latin typeface="Nunito"/>
                <a:ea typeface="Nunito"/>
                <a:cs typeface="Nunito"/>
                <a:sym typeface="Nunito"/>
              </a:rPr>
              <a:t>Co-regulation</a:t>
            </a:r>
            <a:r>
              <a:rPr lang="en" sz="1800">
                <a:solidFill>
                  <a:srgbClr val="D9D9D9"/>
                </a:solidFill>
                <a:latin typeface="Nunito"/>
                <a:ea typeface="Nunito"/>
                <a:cs typeface="Nunito"/>
                <a:sym typeface="Nunito"/>
              </a:rPr>
              <a:t>.</a:t>
            </a:r>
            <a:endParaRPr sz="1800">
              <a:solidFill>
                <a:srgbClr val="D9D9D9"/>
              </a:solidFill>
              <a:latin typeface="Nunito"/>
              <a:ea typeface="Nunito"/>
              <a:cs typeface="Nunito"/>
              <a:sym typeface="Nunito"/>
            </a:endParaRPr>
          </a:p>
        </p:txBody>
      </p:sp>
      <p:cxnSp>
        <p:nvCxnSpPr>
          <p:cNvPr id="95" name="Shape 95"/>
          <p:cNvCxnSpPr/>
          <p:nvPr/>
        </p:nvCxnSpPr>
        <p:spPr>
          <a:xfrm flipH="1" rot="10800000">
            <a:off x="485450" y="953750"/>
            <a:ext cx="1434900" cy="12900"/>
          </a:xfrm>
          <a:prstGeom prst="straightConnector1">
            <a:avLst/>
          </a:prstGeom>
          <a:noFill/>
          <a:ln cap="flat" cmpd="sng" w="28575">
            <a:solidFill>
              <a:schemeClr val="accent5"/>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99" name="Shape 99"/>
        <p:cNvGrpSpPr/>
        <p:nvPr/>
      </p:nvGrpSpPr>
      <p:grpSpPr>
        <a:xfrm>
          <a:off x="0" y="0"/>
          <a:ext cx="0" cy="0"/>
          <a:chOff x="0" y="0"/>
          <a:chExt cx="0" cy="0"/>
        </a:xfrm>
      </p:grpSpPr>
      <p:sp>
        <p:nvSpPr>
          <p:cNvPr id="100" name="Shape 100"/>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 name="Shape 101"/>
          <p:cNvSpPr/>
          <p:nvPr/>
        </p:nvSpPr>
        <p:spPr>
          <a:xfrm>
            <a:off x="78150" y="58175"/>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txBox="1"/>
          <p:nvPr>
            <p:ph type="title"/>
          </p:nvPr>
        </p:nvSpPr>
        <p:spPr>
          <a:xfrm>
            <a:off x="338225" y="2065350"/>
            <a:ext cx="4009500" cy="1012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b="1" lang="en" sz="4200"/>
              <a:t>Measurements</a:t>
            </a:r>
            <a:endParaRPr b="1" sz="4200"/>
          </a:p>
        </p:txBody>
      </p:sp>
      <p:sp>
        <p:nvSpPr>
          <p:cNvPr id="103" name="Shape 103"/>
          <p:cNvSpPr txBox="1"/>
          <p:nvPr/>
        </p:nvSpPr>
        <p:spPr>
          <a:xfrm>
            <a:off x="4563150" y="572850"/>
            <a:ext cx="4119900" cy="3997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i="1" lang="en" sz="1800">
                <a:solidFill>
                  <a:srgbClr val="FAFAFA"/>
                </a:solidFill>
                <a:latin typeface="Nunito"/>
                <a:ea typeface="Nunito"/>
                <a:cs typeface="Nunito"/>
                <a:sym typeface="Nunito"/>
              </a:rPr>
              <a:t>How to defining homeostatic set points?</a:t>
            </a:r>
            <a:r>
              <a:rPr b="1" i="1" lang="en" sz="1800">
                <a:solidFill>
                  <a:srgbClr val="FAFAFA"/>
                </a:solidFill>
                <a:latin typeface="Nunito"/>
                <a:ea typeface="Nunito"/>
                <a:cs typeface="Nunito"/>
                <a:sym typeface="Nunito"/>
              </a:rPr>
              <a:t> </a:t>
            </a:r>
            <a:endParaRPr b="1" i="1" sz="1800">
              <a:solidFill>
                <a:srgbClr val="FAFAFA"/>
              </a:solidFill>
              <a:latin typeface="Nunito"/>
              <a:ea typeface="Nunito"/>
              <a:cs typeface="Nunito"/>
              <a:sym typeface="Nunito"/>
            </a:endParaRPr>
          </a:p>
          <a:p>
            <a:pPr indent="0" lvl="0" marL="0" rtl="0">
              <a:lnSpc>
                <a:spcPct val="115000"/>
              </a:lnSpc>
              <a:spcBef>
                <a:spcPts val="1000"/>
              </a:spcBef>
              <a:spcAft>
                <a:spcPts val="0"/>
              </a:spcAft>
              <a:buNone/>
            </a:pPr>
            <a:r>
              <a:rPr lang="en" sz="1600">
                <a:solidFill>
                  <a:srgbClr val="D9D9D9"/>
                </a:solidFill>
                <a:latin typeface="Nunito"/>
                <a:ea typeface="Nunito"/>
                <a:cs typeface="Nunito"/>
                <a:sym typeface="Nunito"/>
              </a:rPr>
              <a:t>Homeostatic set points (i.e. attractors) can be quantified by observing the likelihood of patterns of change over time.  </a:t>
            </a:r>
            <a:endParaRPr sz="1600">
              <a:solidFill>
                <a:srgbClr val="D9D9D9"/>
              </a:solidFill>
              <a:latin typeface="Nunito"/>
              <a:ea typeface="Nunito"/>
              <a:cs typeface="Nunito"/>
              <a:sym typeface="Nunito"/>
            </a:endParaRPr>
          </a:p>
          <a:p>
            <a:pPr indent="0" lvl="0" marL="0" rtl="0">
              <a:lnSpc>
                <a:spcPct val="115000"/>
              </a:lnSpc>
              <a:spcBef>
                <a:spcPts val="1000"/>
              </a:spcBef>
              <a:spcAft>
                <a:spcPts val="1000"/>
              </a:spcAft>
              <a:buNone/>
            </a:pPr>
            <a:r>
              <a:rPr lang="en" sz="1600">
                <a:solidFill>
                  <a:srgbClr val="D9D9D9"/>
                </a:solidFill>
                <a:latin typeface="Nunito"/>
                <a:ea typeface="Nunito"/>
                <a:cs typeface="Nunito"/>
                <a:sym typeface="Nunito"/>
              </a:rPr>
              <a:t>The advantage of this approach is that it allows for characterizing the system in terms of behavior as it unfolds over time, which is what is of primary interest in studying co-regulation. </a:t>
            </a:r>
            <a:endParaRPr sz="1600">
              <a:solidFill>
                <a:srgbClr val="D9D9D9"/>
              </a:solidFill>
              <a:latin typeface="Nunito"/>
              <a:ea typeface="Nunito"/>
              <a:cs typeface="Nunito"/>
              <a:sym typeface="Nunito"/>
            </a:endParaRPr>
          </a:p>
        </p:txBody>
      </p:sp>
      <p:cxnSp>
        <p:nvCxnSpPr>
          <p:cNvPr id="104" name="Shape 104"/>
          <p:cNvCxnSpPr/>
          <p:nvPr/>
        </p:nvCxnSpPr>
        <p:spPr>
          <a:xfrm flipH="1" rot="10800000">
            <a:off x="485450" y="2918850"/>
            <a:ext cx="2070600" cy="3600"/>
          </a:xfrm>
          <a:prstGeom prst="straightConnector1">
            <a:avLst/>
          </a:prstGeom>
          <a:noFill/>
          <a:ln cap="flat" cmpd="sng" w="28575">
            <a:solidFill>
              <a:schemeClr val="accent5"/>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10" name="Shape 110"/>
          <p:cNvPicPr preferRelativeResize="0"/>
          <p:nvPr/>
        </p:nvPicPr>
        <p:blipFill rotWithShape="1">
          <a:blip r:embed="rId3">
            <a:alphaModFix amt="52999"/>
          </a:blip>
          <a:srcRect b="0" l="24719" r="24719" t="0"/>
          <a:stretch/>
        </p:blipFill>
        <p:spPr>
          <a:xfrm>
            <a:off x="-45250" y="0"/>
            <a:ext cx="4594500" cy="5143502"/>
          </a:xfrm>
          <a:prstGeom prst="rect">
            <a:avLst/>
          </a:prstGeom>
          <a:noFill/>
          <a:ln>
            <a:noFill/>
          </a:ln>
        </p:spPr>
      </p:pic>
      <p:sp>
        <p:nvSpPr>
          <p:cNvPr id="111" name="Shape 111"/>
          <p:cNvSpPr/>
          <p:nvPr/>
        </p:nvSpPr>
        <p:spPr>
          <a:xfrm>
            <a:off x="78150" y="58175"/>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a:solidFill>
                  <a:srgbClr val="F3F3F3"/>
                </a:solidFill>
              </a:rPr>
              <a:t>Co-regulation </a:t>
            </a:r>
            <a:endParaRPr b="1">
              <a:solidFill>
                <a:srgbClr val="F3F3F3"/>
              </a:solidFill>
            </a:endParaRPr>
          </a:p>
        </p:txBody>
      </p:sp>
      <p:sp>
        <p:nvSpPr>
          <p:cNvPr id="113" name="Shape 11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solidFill>
                  <a:srgbClr val="D9D9D9"/>
                </a:solidFill>
                <a:latin typeface="Nunito"/>
                <a:ea typeface="Nunito"/>
                <a:cs typeface="Nunito"/>
                <a:sym typeface="Nunito"/>
              </a:rPr>
              <a:t>The linkage between romantic partners ‘affective states that promotes affective homeostasis within each partner, that is, co-regulation is the </a:t>
            </a:r>
            <a:r>
              <a:rPr lang="en">
                <a:solidFill>
                  <a:srgbClr val="D9D9D9"/>
                </a:solidFill>
                <a:latin typeface="Nunito"/>
                <a:ea typeface="Nunito"/>
                <a:cs typeface="Nunito"/>
                <a:sym typeface="Nunito"/>
              </a:rPr>
              <a:t>extent</a:t>
            </a:r>
            <a:r>
              <a:rPr lang="en">
                <a:solidFill>
                  <a:srgbClr val="D9D9D9"/>
                </a:solidFill>
                <a:latin typeface="Nunito"/>
                <a:ea typeface="Nunito"/>
                <a:cs typeface="Nunito"/>
                <a:sym typeface="Nunito"/>
              </a:rPr>
              <a:t> to which partners </a:t>
            </a:r>
            <a:r>
              <a:rPr lang="en">
                <a:solidFill>
                  <a:srgbClr val="D9D9D9"/>
                </a:solidFill>
                <a:latin typeface="Nunito"/>
                <a:ea typeface="Nunito"/>
                <a:cs typeface="Nunito"/>
                <a:sym typeface="Nunito"/>
              </a:rPr>
              <a:t>assist</a:t>
            </a:r>
            <a:r>
              <a:rPr lang="en">
                <a:solidFill>
                  <a:srgbClr val="D9D9D9"/>
                </a:solidFill>
                <a:latin typeface="Nunito"/>
                <a:ea typeface="Nunito"/>
                <a:cs typeface="Nunito"/>
                <a:sym typeface="Nunito"/>
              </a:rPr>
              <a:t> one another in </a:t>
            </a:r>
            <a:r>
              <a:rPr lang="en">
                <a:solidFill>
                  <a:srgbClr val="D9D9D9"/>
                </a:solidFill>
                <a:latin typeface="Nunito"/>
                <a:ea typeface="Nunito"/>
                <a:cs typeface="Nunito"/>
                <a:sym typeface="Nunito"/>
              </a:rPr>
              <a:t>maintaining</a:t>
            </a:r>
            <a:r>
              <a:rPr lang="en">
                <a:solidFill>
                  <a:srgbClr val="D9D9D9"/>
                </a:solidFill>
                <a:latin typeface="Nunito"/>
                <a:ea typeface="Nunito"/>
                <a:cs typeface="Nunito"/>
                <a:sym typeface="Nunito"/>
              </a:rPr>
              <a:t> affective states.</a:t>
            </a:r>
            <a:endParaRPr>
              <a:solidFill>
                <a:srgbClr val="D9D9D9"/>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p:nvPr/>
        </p:nvSpPr>
        <p:spPr>
          <a:xfrm>
            <a:off x="78150" y="58175"/>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19" name="Shape 119"/>
          <p:cNvPicPr preferRelativeResize="0"/>
          <p:nvPr/>
        </p:nvPicPr>
        <p:blipFill rotWithShape="1">
          <a:blip r:embed="rId3">
            <a:alphaModFix amt="36000"/>
          </a:blip>
          <a:srcRect b="0" l="10216" r="10216" t="0"/>
          <a:stretch/>
        </p:blipFill>
        <p:spPr>
          <a:xfrm>
            <a:off x="0" y="0"/>
            <a:ext cx="9144001" cy="5143500"/>
          </a:xfrm>
          <a:prstGeom prst="rect">
            <a:avLst/>
          </a:prstGeom>
          <a:noFill/>
          <a:ln>
            <a:noFill/>
          </a:ln>
        </p:spPr>
      </p:pic>
      <p:sp>
        <p:nvSpPr>
          <p:cNvPr id="120" name="Shape 120"/>
          <p:cNvSpPr txBox="1"/>
          <p:nvPr>
            <p:ph type="title"/>
          </p:nvPr>
        </p:nvSpPr>
        <p:spPr>
          <a:xfrm>
            <a:off x="699000" y="484125"/>
            <a:ext cx="44208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b="1" lang="en" sz="4200"/>
              <a:t>Set Point </a:t>
            </a:r>
            <a:endParaRPr b="1" sz="4200"/>
          </a:p>
        </p:txBody>
      </p:sp>
      <p:sp>
        <p:nvSpPr>
          <p:cNvPr id="121" name="Shape 121"/>
          <p:cNvSpPr txBox="1"/>
          <p:nvPr/>
        </p:nvSpPr>
        <p:spPr>
          <a:xfrm>
            <a:off x="5010075" y="450150"/>
            <a:ext cx="41100" cy="226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txBox="1"/>
          <p:nvPr/>
        </p:nvSpPr>
        <p:spPr>
          <a:xfrm>
            <a:off x="4825250" y="632900"/>
            <a:ext cx="3816300" cy="4269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solidFill>
                <a:srgbClr val="EFEFEF"/>
              </a:solidFill>
              <a:latin typeface="Nunito"/>
              <a:ea typeface="Nunito"/>
              <a:cs typeface="Nunito"/>
              <a:sym typeface="Nunito"/>
            </a:endParaRPr>
          </a:p>
          <a:p>
            <a:pPr indent="0" lvl="0" marL="0">
              <a:spcBef>
                <a:spcPts val="0"/>
              </a:spcBef>
              <a:spcAft>
                <a:spcPts val="0"/>
              </a:spcAft>
              <a:buNone/>
            </a:pPr>
            <a:r>
              <a:rPr b="1" lang="en">
                <a:solidFill>
                  <a:srgbClr val="EFEFEF"/>
                </a:solidFill>
                <a:latin typeface="Roboto"/>
                <a:ea typeface="Roboto"/>
                <a:cs typeface="Roboto"/>
                <a:sym typeface="Roboto"/>
              </a:rPr>
              <a:t>Attractors</a:t>
            </a:r>
            <a:endParaRPr b="1">
              <a:solidFill>
                <a:srgbClr val="EFEFEF"/>
              </a:solidFill>
              <a:latin typeface="Roboto"/>
              <a:ea typeface="Roboto"/>
              <a:cs typeface="Roboto"/>
              <a:sym typeface="Roboto"/>
            </a:endParaRPr>
          </a:p>
          <a:p>
            <a:pPr indent="0" lvl="0" marL="0">
              <a:spcBef>
                <a:spcPts val="0"/>
              </a:spcBef>
              <a:spcAft>
                <a:spcPts val="0"/>
              </a:spcAft>
              <a:buNone/>
            </a:pPr>
            <a:r>
              <a:rPr lang="en">
                <a:solidFill>
                  <a:srgbClr val="D9D9D9"/>
                </a:solidFill>
                <a:latin typeface="Nunito"/>
                <a:ea typeface="Nunito"/>
                <a:cs typeface="Nunito"/>
                <a:sym typeface="Nunito"/>
              </a:rPr>
              <a:t>Based on Dynamical Systems theory, a set point that a systems drawn towards is called an attractor.</a:t>
            </a:r>
            <a:endParaRPr>
              <a:solidFill>
                <a:srgbClr val="D9D9D9"/>
              </a:solidFill>
              <a:latin typeface="Nunito"/>
              <a:ea typeface="Nunito"/>
              <a:cs typeface="Nunito"/>
              <a:sym typeface="Nunito"/>
            </a:endParaRPr>
          </a:p>
          <a:p>
            <a:pPr indent="0" lvl="0" marL="0">
              <a:spcBef>
                <a:spcPts val="0"/>
              </a:spcBef>
              <a:spcAft>
                <a:spcPts val="0"/>
              </a:spcAft>
              <a:buNone/>
            </a:pPr>
            <a:r>
              <a:rPr lang="en">
                <a:solidFill>
                  <a:srgbClr val="D9D9D9"/>
                </a:solidFill>
                <a:latin typeface="Nunito"/>
                <a:ea typeface="Nunito"/>
                <a:cs typeface="Nunito"/>
                <a:sym typeface="Nunito"/>
              </a:rPr>
              <a:t>Attractors are analogous to the idea of homeostatic set point - when the variable in a system move away from an attractor they show a pattern of returning to that set point</a:t>
            </a:r>
            <a:endParaRPr>
              <a:solidFill>
                <a:srgbClr val="D9D9D9"/>
              </a:solidFill>
              <a:latin typeface="Nunito"/>
              <a:ea typeface="Nunito"/>
              <a:cs typeface="Nunito"/>
              <a:sym typeface="Nunito"/>
            </a:endParaRPr>
          </a:p>
          <a:p>
            <a:pPr indent="0" lvl="0" marL="0">
              <a:spcBef>
                <a:spcPts val="0"/>
              </a:spcBef>
              <a:spcAft>
                <a:spcPts val="0"/>
              </a:spcAft>
              <a:buNone/>
            </a:pPr>
            <a:r>
              <a:t/>
            </a:r>
            <a:endParaRPr>
              <a:solidFill>
                <a:srgbClr val="EFEFEF"/>
              </a:solidFill>
              <a:latin typeface="Nunito"/>
              <a:ea typeface="Nunito"/>
              <a:cs typeface="Nunito"/>
              <a:sym typeface="Nunito"/>
            </a:endParaRPr>
          </a:p>
          <a:p>
            <a:pPr indent="0" lvl="0" marL="0">
              <a:spcBef>
                <a:spcPts val="0"/>
              </a:spcBef>
              <a:spcAft>
                <a:spcPts val="0"/>
              </a:spcAft>
              <a:buNone/>
            </a:pPr>
            <a:r>
              <a:t/>
            </a:r>
            <a:endParaRPr>
              <a:solidFill>
                <a:srgbClr val="EFEFEF"/>
              </a:solidFill>
              <a:latin typeface="Nunito"/>
              <a:ea typeface="Nunito"/>
              <a:cs typeface="Nunito"/>
              <a:sym typeface="Nunito"/>
            </a:endParaRPr>
          </a:p>
          <a:p>
            <a:pPr indent="0" lvl="0" marL="0">
              <a:spcBef>
                <a:spcPts val="0"/>
              </a:spcBef>
              <a:spcAft>
                <a:spcPts val="0"/>
              </a:spcAft>
              <a:buNone/>
            </a:pPr>
            <a:r>
              <a:t/>
            </a:r>
            <a:endParaRPr>
              <a:solidFill>
                <a:srgbClr val="EFEFEF"/>
              </a:solidFill>
              <a:latin typeface="Nunito"/>
              <a:ea typeface="Nunito"/>
              <a:cs typeface="Nunito"/>
              <a:sym typeface="Nunito"/>
            </a:endParaRPr>
          </a:p>
          <a:p>
            <a:pPr indent="0" lvl="0" marL="0">
              <a:spcBef>
                <a:spcPts val="0"/>
              </a:spcBef>
              <a:spcAft>
                <a:spcPts val="0"/>
              </a:spcAft>
              <a:buNone/>
            </a:pPr>
            <a:r>
              <a:rPr b="1" lang="en">
                <a:solidFill>
                  <a:srgbClr val="EFEFEF"/>
                </a:solidFill>
                <a:latin typeface="Roboto"/>
                <a:ea typeface="Roboto"/>
                <a:cs typeface="Roboto"/>
                <a:sym typeface="Roboto"/>
              </a:rPr>
              <a:t>Repellers</a:t>
            </a:r>
            <a:endParaRPr b="1">
              <a:solidFill>
                <a:srgbClr val="EFEFEF"/>
              </a:solidFill>
              <a:latin typeface="Roboto"/>
              <a:ea typeface="Roboto"/>
              <a:cs typeface="Roboto"/>
              <a:sym typeface="Roboto"/>
            </a:endParaRPr>
          </a:p>
          <a:p>
            <a:pPr indent="0" lvl="0" marL="0">
              <a:spcBef>
                <a:spcPts val="0"/>
              </a:spcBef>
              <a:spcAft>
                <a:spcPts val="0"/>
              </a:spcAft>
              <a:buNone/>
            </a:pPr>
            <a:r>
              <a:rPr lang="en">
                <a:solidFill>
                  <a:srgbClr val="D9D9D9"/>
                </a:solidFill>
                <a:latin typeface="Nunito"/>
                <a:ea typeface="Nunito"/>
                <a:cs typeface="Nunito"/>
                <a:sym typeface="Nunito"/>
              </a:rPr>
              <a:t>A set point that a system is pushed away from is called a repeller.</a:t>
            </a:r>
            <a:endParaRPr>
              <a:solidFill>
                <a:srgbClr val="D9D9D9"/>
              </a:solidFill>
              <a:latin typeface="Nunito"/>
              <a:ea typeface="Nunito"/>
              <a:cs typeface="Nunito"/>
              <a:sym typeface="Nunito"/>
            </a:endParaRPr>
          </a:p>
          <a:p>
            <a:pPr indent="0" lvl="0" marL="0">
              <a:spcBef>
                <a:spcPts val="0"/>
              </a:spcBef>
              <a:spcAft>
                <a:spcPts val="0"/>
              </a:spcAft>
              <a:buNone/>
            </a:pPr>
            <a:r>
              <a:rPr lang="en">
                <a:solidFill>
                  <a:srgbClr val="D9D9D9"/>
                </a:solidFill>
                <a:latin typeface="Nunito"/>
                <a:ea typeface="Nunito"/>
                <a:cs typeface="Nunito"/>
                <a:sym typeface="Nunito"/>
              </a:rPr>
              <a:t>Repellers represent a set point is unlikely to occur or that the system avoids. </a:t>
            </a:r>
            <a:endParaRPr>
              <a:solidFill>
                <a:srgbClr val="D9D9D9"/>
              </a:solidFill>
              <a:latin typeface="Nunito"/>
              <a:ea typeface="Nunito"/>
              <a:cs typeface="Nunito"/>
              <a:sym typeface="Nunito"/>
            </a:endParaRPr>
          </a:p>
        </p:txBody>
      </p:sp>
      <p:sp>
        <p:nvSpPr>
          <p:cNvPr id="123" name="Shape 123"/>
          <p:cNvSpPr txBox="1"/>
          <p:nvPr/>
        </p:nvSpPr>
        <p:spPr>
          <a:xfrm>
            <a:off x="6122850" y="1632500"/>
            <a:ext cx="4747800" cy="553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cxnSp>
        <p:nvCxnSpPr>
          <p:cNvPr id="124" name="Shape 124"/>
          <p:cNvCxnSpPr/>
          <p:nvPr/>
        </p:nvCxnSpPr>
        <p:spPr>
          <a:xfrm flipH="1" rot="10800000">
            <a:off x="803300" y="2882725"/>
            <a:ext cx="2070600" cy="3600"/>
          </a:xfrm>
          <a:prstGeom prst="straightConnector1">
            <a:avLst/>
          </a:prstGeom>
          <a:noFill/>
          <a:ln cap="flat" cmpd="sng" w="28575">
            <a:solidFill>
              <a:schemeClr val="accent5"/>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p:nvPr/>
        </p:nvSpPr>
        <p:spPr>
          <a:xfrm>
            <a:off x="-25650" y="0"/>
            <a:ext cx="9195300" cy="5143500"/>
          </a:xfrm>
          <a:prstGeom prst="rect">
            <a:avLst/>
          </a:prstGeom>
          <a:solidFill>
            <a:srgbClr val="0C273F">
              <a:alpha val="542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 name="Shape 130"/>
          <p:cNvSpPr/>
          <p:nvPr/>
        </p:nvSpPr>
        <p:spPr>
          <a:xfrm>
            <a:off x="78150" y="58175"/>
            <a:ext cx="9095100" cy="5085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 name="Shape 131"/>
          <p:cNvSpPr txBox="1"/>
          <p:nvPr>
            <p:ph type="title"/>
          </p:nvPr>
        </p:nvSpPr>
        <p:spPr>
          <a:xfrm>
            <a:off x="311700" y="679450"/>
            <a:ext cx="3811800" cy="893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 sz="3000"/>
              <a:t>Physiological Data</a:t>
            </a:r>
            <a:endParaRPr b="1" sz="3000"/>
          </a:p>
        </p:txBody>
      </p:sp>
      <p:sp>
        <p:nvSpPr>
          <p:cNvPr id="132" name="Shape 132"/>
          <p:cNvSpPr txBox="1"/>
          <p:nvPr>
            <p:ph idx="1" type="body"/>
          </p:nvPr>
        </p:nvSpPr>
        <p:spPr>
          <a:xfrm>
            <a:off x="344275" y="1802950"/>
            <a:ext cx="3248400" cy="3179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600">
                <a:latin typeface="Nunito"/>
                <a:ea typeface="Nunito"/>
                <a:cs typeface="Nunito"/>
                <a:sym typeface="Nunito"/>
              </a:rPr>
              <a:t>The data we are using includes the ambulatory physiological data and the continuous GPS data.</a:t>
            </a:r>
            <a:endParaRPr sz="1600">
              <a:latin typeface="Nunito"/>
              <a:ea typeface="Nunito"/>
              <a:cs typeface="Nunito"/>
              <a:sym typeface="Nunito"/>
            </a:endParaRPr>
          </a:p>
          <a:p>
            <a:pPr indent="0" lvl="0" marL="0">
              <a:spcBef>
                <a:spcPts val="1600"/>
              </a:spcBef>
              <a:spcAft>
                <a:spcPts val="1600"/>
              </a:spcAft>
              <a:buNone/>
            </a:pPr>
            <a:r>
              <a:rPr lang="en" sz="1600">
                <a:latin typeface="Nunito"/>
                <a:ea typeface="Nunito"/>
                <a:cs typeface="Nunito"/>
                <a:sym typeface="Nunito"/>
              </a:rPr>
              <a:t>Before the experiment, we also measure the couple’s relationship satisfaction level based on the Couple Satisfaction Index.</a:t>
            </a:r>
            <a:endParaRPr sz="1600">
              <a:latin typeface="Nunito"/>
              <a:ea typeface="Nunito"/>
              <a:cs typeface="Nunito"/>
              <a:sym typeface="Nunito"/>
            </a:endParaRPr>
          </a:p>
        </p:txBody>
      </p:sp>
      <p:sp>
        <p:nvSpPr>
          <p:cNvPr id="133" name="Shape 133"/>
          <p:cNvSpPr txBox="1"/>
          <p:nvPr>
            <p:ph type="title"/>
          </p:nvPr>
        </p:nvSpPr>
        <p:spPr>
          <a:xfrm>
            <a:off x="4337500" y="514150"/>
            <a:ext cx="3455100" cy="5046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000"/>
              <a:t>Heart Rate</a:t>
            </a:r>
            <a:endParaRPr sz="2000"/>
          </a:p>
        </p:txBody>
      </p:sp>
      <p:cxnSp>
        <p:nvCxnSpPr>
          <p:cNvPr id="134" name="Shape 134"/>
          <p:cNvCxnSpPr>
            <a:stCxn id="133" idx="2"/>
            <a:endCxn id="135" idx="0"/>
          </p:cNvCxnSpPr>
          <p:nvPr/>
        </p:nvCxnSpPr>
        <p:spPr>
          <a:xfrm>
            <a:off x="6065050" y="1018750"/>
            <a:ext cx="11100" cy="370800"/>
          </a:xfrm>
          <a:prstGeom prst="straightConnector1">
            <a:avLst/>
          </a:prstGeom>
          <a:noFill/>
          <a:ln cap="flat" cmpd="sng" w="9525">
            <a:solidFill>
              <a:schemeClr val="dk2"/>
            </a:solidFill>
            <a:prstDash val="solid"/>
            <a:round/>
            <a:headEnd len="med" w="med" type="none"/>
            <a:tailEnd len="med" w="med" type="none"/>
          </a:ln>
        </p:spPr>
      </p:cxnSp>
      <p:sp>
        <p:nvSpPr>
          <p:cNvPr id="135" name="Shape 135"/>
          <p:cNvSpPr txBox="1"/>
          <p:nvPr>
            <p:ph type="title"/>
          </p:nvPr>
        </p:nvSpPr>
        <p:spPr>
          <a:xfrm>
            <a:off x="4337500" y="1389550"/>
            <a:ext cx="3477300" cy="4824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rPr>
              <a:t>Skin Conductance (EDA)</a:t>
            </a:r>
            <a:endParaRPr sz="2000">
              <a:solidFill>
                <a:schemeClr val="dk2"/>
              </a:solidFill>
            </a:endParaRPr>
          </a:p>
        </p:txBody>
      </p:sp>
      <p:cxnSp>
        <p:nvCxnSpPr>
          <p:cNvPr id="136" name="Shape 136"/>
          <p:cNvCxnSpPr>
            <a:stCxn id="135" idx="2"/>
            <a:endCxn id="137" idx="0"/>
          </p:cNvCxnSpPr>
          <p:nvPr/>
        </p:nvCxnSpPr>
        <p:spPr>
          <a:xfrm>
            <a:off x="6076150" y="1871950"/>
            <a:ext cx="0" cy="393000"/>
          </a:xfrm>
          <a:prstGeom prst="straightConnector1">
            <a:avLst/>
          </a:prstGeom>
          <a:noFill/>
          <a:ln cap="flat" cmpd="sng" w="9525">
            <a:solidFill>
              <a:schemeClr val="dk2"/>
            </a:solidFill>
            <a:prstDash val="solid"/>
            <a:round/>
            <a:headEnd len="med" w="med" type="none"/>
            <a:tailEnd len="med" w="med" type="none"/>
          </a:ln>
        </p:spPr>
      </p:cxnSp>
      <p:sp>
        <p:nvSpPr>
          <p:cNvPr id="137" name="Shape 137"/>
          <p:cNvSpPr txBox="1"/>
          <p:nvPr>
            <p:ph type="title"/>
          </p:nvPr>
        </p:nvSpPr>
        <p:spPr>
          <a:xfrm>
            <a:off x="4337500" y="2264950"/>
            <a:ext cx="3477300" cy="5046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3F3F3"/>
                </a:solidFill>
              </a:rPr>
              <a:t>Blood Volume Pulse (BVP)</a:t>
            </a:r>
            <a:endParaRPr sz="2000"/>
          </a:p>
        </p:txBody>
      </p:sp>
      <p:sp>
        <p:nvSpPr>
          <p:cNvPr id="138" name="Shape 138"/>
          <p:cNvSpPr txBox="1"/>
          <p:nvPr>
            <p:ph type="title"/>
          </p:nvPr>
        </p:nvSpPr>
        <p:spPr>
          <a:xfrm>
            <a:off x="4348600" y="3140350"/>
            <a:ext cx="3455100" cy="504600"/>
          </a:xfrm>
          <a:prstGeom prst="rect">
            <a:avLst/>
          </a:prstGeom>
          <a:solidFill>
            <a:schemeClr val="accent4"/>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000"/>
              <a:t>Temperature</a:t>
            </a:r>
            <a:endParaRPr sz="2000"/>
          </a:p>
        </p:txBody>
      </p:sp>
      <p:sp>
        <p:nvSpPr>
          <p:cNvPr id="139" name="Shape 139"/>
          <p:cNvSpPr txBox="1"/>
          <p:nvPr>
            <p:ph type="title"/>
          </p:nvPr>
        </p:nvSpPr>
        <p:spPr>
          <a:xfrm>
            <a:off x="4326400" y="4086600"/>
            <a:ext cx="3477300" cy="482400"/>
          </a:xfrm>
          <a:prstGeom prst="rect">
            <a:avLst/>
          </a:prstGeom>
          <a:solidFill>
            <a:srgbClr val="E23075">
              <a:alpha val="9536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3F3F3"/>
                </a:solidFill>
              </a:rPr>
              <a:t>GPS</a:t>
            </a:r>
            <a:endParaRPr sz="2000">
              <a:solidFill>
                <a:srgbClr val="F3F3F3"/>
              </a:solidFill>
            </a:endParaRPr>
          </a:p>
        </p:txBody>
      </p:sp>
      <p:cxnSp>
        <p:nvCxnSpPr>
          <p:cNvPr id="140" name="Shape 140"/>
          <p:cNvCxnSpPr/>
          <p:nvPr/>
        </p:nvCxnSpPr>
        <p:spPr>
          <a:xfrm>
            <a:off x="403250" y="1575225"/>
            <a:ext cx="2058900" cy="21600"/>
          </a:xfrm>
          <a:prstGeom prst="straightConnector1">
            <a:avLst/>
          </a:prstGeom>
          <a:noFill/>
          <a:ln cap="flat" cmpd="sng" w="28575">
            <a:solidFill>
              <a:schemeClr val="accent5"/>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